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4" r:id="rId18"/>
    <p:sldId id="273" r:id="rId19"/>
    <p:sldId id="275"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4" r:id="rId37"/>
    <p:sldId id="292" r:id="rId38"/>
    <p:sldId id="293" r:id="rId3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s Bentzen" initials="CB" lastIdx="1" clrIdx="0">
    <p:extLst>
      <p:ext uri="{19B8F6BF-5375-455C-9EA6-DF929625EA0E}">
        <p15:presenceInfo xmlns:p15="http://schemas.microsoft.com/office/powerpoint/2012/main" userId="Claus Bentz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6"/>
    <p:restoredTop sz="94720"/>
  </p:normalViewPr>
  <p:slideViewPr>
    <p:cSldViewPr snapToGrid="0" snapToObjects="1">
      <p:cViewPr varScale="1">
        <p:scale>
          <a:sx n="81" d="100"/>
          <a:sy n="81"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C9A5A-45DD-5A4C-9F63-1B14714C036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E379A76-ED71-8A4A-8054-478FBBB1F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32002C1-7CEE-1349-BF9F-27A35DEFC304}"/>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666C938C-B91C-C941-8787-8C844401F18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2E77DC1-B353-9B45-9B26-0201FF33354E}"/>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60436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15E70-0AAF-2341-8B65-FC565F1518D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BA13193-CDE8-AE4A-B343-1249573214C8}"/>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93740F31-77FF-B84E-8846-C34148F8CD5C}"/>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11567975-FF0B-4544-A48A-EC4FEDA050B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46B1B4D-1CCF-7A40-A84C-BB83EEBD7BD0}"/>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40594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768C26A-C76D-7040-9628-23728A0D4E7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ACC4F7C-B282-7643-8BC0-608D60E9E38F}"/>
              </a:ext>
            </a:extLst>
          </p:cNvPr>
          <p:cNvSpPr>
            <a:spLocks noGrp="1"/>
          </p:cNvSpPr>
          <p:nvPr>
            <p:ph type="body" orient="vert" idx="1"/>
          </p:nvPr>
        </p:nvSpPr>
        <p:spPr>
          <a:xfrm>
            <a:off x="838200" y="365125"/>
            <a:ext cx="7734300"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A696BD96-06C9-ED47-805C-C188A77BB8AF}"/>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1E32CD01-D726-2345-8C42-10B8CBD11B1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83A217D-C828-0645-AF5B-180392771DAE}"/>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242803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7FED5-A73F-F24E-A57B-58CCA5DAF9A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836CD97-3CBA-A442-9F2B-129005573E71}"/>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A6CE23D0-97EE-1A42-9698-D3348E4EAEE1}"/>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98FA7AEF-581F-C047-9875-629813AD92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A99F036-B529-F24F-AC4D-4792CB0DFF5A}"/>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152602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B4C84-CF61-4742-9B94-FD3B3FF2C52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35516FE-B1DB-E544-81CE-4C17587FC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16CCFD77-521A-3445-BA86-4A26A97DB6B7}"/>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1A7D163D-A64B-664A-9C07-26A98FE6094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83317B6-4E66-124E-8752-FA0AA657ED4B}"/>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187528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086F2-0386-1A45-8101-B718D89BC5D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A7D228E-9437-4844-A30A-77FBA4248F9C}"/>
              </a:ext>
            </a:extLst>
          </p:cNvPr>
          <p:cNvSpPr>
            <a:spLocks noGrp="1"/>
          </p:cNvSpPr>
          <p:nvPr>
            <p:ph sz="half" idx="1"/>
          </p:nvPr>
        </p:nvSpPr>
        <p:spPr>
          <a:xfrm>
            <a:off x="838200" y="1825625"/>
            <a:ext cx="518160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8737643A-2222-4346-8E31-C141DEA1EE5D}"/>
              </a:ext>
            </a:extLst>
          </p:cNvPr>
          <p:cNvSpPr>
            <a:spLocks noGrp="1"/>
          </p:cNvSpPr>
          <p:nvPr>
            <p:ph sz="half" idx="2"/>
          </p:nvPr>
        </p:nvSpPr>
        <p:spPr>
          <a:xfrm>
            <a:off x="6172200" y="1825625"/>
            <a:ext cx="518160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31A456C0-14AA-024F-992B-5EE2545994E3}"/>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6" name="Pladsholder til sidefod 5">
            <a:extLst>
              <a:ext uri="{FF2B5EF4-FFF2-40B4-BE49-F238E27FC236}">
                <a16:creationId xmlns:a16="http://schemas.microsoft.com/office/drawing/2014/main" id="{BD82D2A1-5599-6E43-89F5-E3C67FDDF43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F750C2C-61AF-D341-9DB6-90D67A1B1889}"/>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13860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C591-0FE9-8D48-B825-25BA4984CCB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81A377D-32AB-534B-AD93-6AC0153EA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BA06BF09-DB7C-924C-9510-41BA29CB1A19}"/>
              </a:ext>
            </a:extLst>
          </p:cNvPr>
          <p:cNvSpPr>
            <a:spLocks noGrp="1"/>
          </p:cNvSpPr>
          <p:nvPr>
            <p:ph sz="half" idx="2"/>
          </p:nvPr>
        </p:nvSpPr>
        <p:spPr>
          <a:xfrm>
            <a:off x="839788" y="2505075"/>
            <a:ext cx="515778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EF4B380E-4F53-744E-BC3C-890106D663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47A80AAE-E3E1-BE49-86E0-B2AAA21BFE61}"/>
              </a:ext>
            </a:extLst>
          </p:cNvPr>
          <p:cNvSpPr>
            <a:spLocks noGrp="1"/>
          </p:cNvSpPr>
          <p:nvPr>
            <p:ph sz="quarter" idx="4"/>
          </p:nvPr>
        </p:nvSpPr>
        <p:spPr>
          <a:xfrm>
            <a:off x="6172200" y="2505075"/>
            <a:ext cx="51831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950FB9E4-DD01-9A4D-B903-7DC10C61CC0B}"/>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8" name="Pladsholder til sidefod 7">
            <a:extLst>
              <a:ext uri="{FF2B5EF4-FFF2-40B4-BE49-F238E27FC236}">
                <a16:creationId xmlns:a16="http://schemas.microsoft.com/office/drawing/2014/main" id="{E72D96F6-4756-A44F-8366-77263F5A517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3CFBA33-4082-1144-8E91-26D9492828B1}"/>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46108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B816C-E343-0246-90D1-252CB2DA74F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AD9C8CB-346D-AA40-BEB8-1FF3D70A5132}"/>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4" name="Pladsholder til sidefod 3">
            <a:extLst>
              <a:ext uri="{FF2B5EF4-FFF2-40B4-BE49-F238E27FC236}">
                <a16:creationId xmlns:a16="http://schemas.microsoft.com/office/drawing/2014/main" id="{0E3F09B0-96B7-1540-9F5C-C2F138C33BE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B748423-EACD-AB47-A130-6F1103829249}"/>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81084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333301F-FFB0-664E-AF37-FD0B7A8727AC}"/>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3" name="Pladsholder til sidefod 2">
            <a:extLst>
              <a:ext uri="{FF2B5EF4-FFF2-40B4-BE49-F238E27FC236}">
                <a16:creationId xmlns:a16="http://schemas.microsoft.com/office/drawing/2014/main" id="{5459E3AE-1FD4-0C41-81F2-412A1F00F60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59BEA49-B16A-C84D-A3DC-ED092B9EB861}"/>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89674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9F1EF-22AD-3843-8678-294702FBB65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B94E51D-F518-1F4D-B856-6B83E6795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72BFF063-7DB6-F945-BC13-CA1174F32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B493B1EB-4D03-CB4C-9D9D-E43C199A7CDC}"/>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6" name="Pladsholder til sidefod 5">
            <a:extLst>
              <a:ext uri="{FF2B5EF4-FFF2-40B4-BE49-F238E27FC236}">
                <a16:creationId xmlns:a16="http://schemas.microsoft.com/office/drawing/2014/main" id="{09BF916F-4EB0-1E40-9C7B-196999B4C4E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796637B-2E43-E748-A038-2A99BB356116}"/>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02423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0B1B5-8CBF-C743-9D5A-2A3AD93D588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E076556-852E-D247-8367-0FEF32AFD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9837883-FFAF-DA41-A5C9-BEEC9DBAF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446D5367-0D99-F646-8129-4593BE4B83D3}"/>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6" name="Pladsholder til sidefod 5">
            <a:extLst>
              <a:ext uri="{FF2B5EF4-FFF2-40B4-BE49-F238E27FC236}">
                <a16:creationId xmlns:a16="http://schemas.microsoft.com/office/drawing/2014/main" id="{7C073794-6848-CD48-AA69-13DDB3090F7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0D6E72A-EE70-044A-85CB-0D429C82AD1B}"/>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79925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83462F-0651-294A-AD53-80F33C1D9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09DF7A8-6BE3-3045-8F68-48A76BB105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327FC365-4A4A-3E40-9101-96578329E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65C8169A-2ABF-CB47-B044-8B09BC7A1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07F6664-6C73-5349-BDD2-DFAAFF89EE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9EE90-1EDF-5F4F-854D-ED98E9779500}" type="slidenum">
              <a:rPr lang="da-DK" smtClean="0"/>
              <a:t>‹#›</a:t>
            </a:fld>
            <a:endParaRPr lang="da-DK"/>
          </a:p>
        </p:txBody>
      </p:sp>
    </p:spTree>
    <p:extLst>
      <p:ext uri="{BB962C8B-B14F-4D97-AF65-F5344CB8AC3E}">
        <p14:creationId xmlns:p14="http://schemas.microsoft.com/office/powerpoint/2010/main" val="333069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fd.fr/fr/ressources/quiz-mieux-comprendre-les-objectifs-de-developpement-durable-odd" TargetMode="External"/><Relationship Id="rId2" Type="http://schemas.openxmlformats.org/officeDocument/2006/relationships/hyperlink" Target="https://www.un.org/sustainabledevelopment/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049F6-0C4F-8448-8F48-0A6A0A801E2A}"/>
              </a:ext>
            </a:extLst>
          </p:cNvPr>
          <p:cNvSpPr>
            <a:spLocks noGrp="1"/>
          </p:cNvSpPr>
          <p:nvPr>
            <p:ph type="ctrTitle"/>
          </p:nvPr>
        </p:nvSpPr>
        <p:spPr/>
        <p:txBody>
          <a:bodyPr>
            <a:normAutofit fontScale="90000"/>
          </a:bodyPr>
          <a:lstStyle/>
          <a:p>
            <a:br>
              <a:rPr lang="fr-FR" dirty="0"/>
            </a:br>
            <a:r>
              <a:rPr lang="fr-FR" dirty="0"/>
              <a:t>Quiz</a:t>
            </a:r>
            <a:br>
              <a:rPr lang="fr-FR" dirty="0"/>
            </a:br>
            <a:r>
              <a:rPr lang="fr-FR" dirty="0">
                <a:solidFill>
                  <a:schemeClr val="accent1"/>
                </a:solidFill>
              </a:rPr>
              <a:t>les objectifs de </a:t>
            </a:r>
            <a:br>
              <a:rPr lang="fr-FR" dirty="0">
                <a:solidFill>
                  <a:schemeClr val="accent1"/>
                </a:solidFill>
              </a:rPr>
            </a:br>
            <a:r>
              <a:rPr lang="fr-FR" dirty="0">
                <a:solidFill>
                  <a:schemeClr val="accent1"/>
                </a:solidFill>
              </a:rPr>
              <a:t>développement durable</a:t>
            </a:r>
          </a:p>
        </p:txBody>
      </p:sp>
      <p:sp>
        <p:nvSpPr>
          <p:cNvPr id="3" name="Undertitel 2">
            <a:extLst>
              <a:ext uri="{FF2B5EF4-FFF2-40B4-BE49-F238E27FC236}">
                <a16:creationId xmlns:a16="http://schemas.microsoft.com/office/drawing/2014/main" id="{54F10824-68D1-994D-A0F6-73C212E1AAEF}"/>
              </a:ext>
            </a:extLst>
          </p:cNvPr>
          <p:cNvSpPr>
            <a:spLocks noGrp="1"/>
          </p:cNvSpPr>
          <p:nvPr>
            <p:ph type="subTitle" idx="1"/>
          </p:nvPr>
        </p:nvSpPr>
        <p:spPr/>
        <p:txBody>
          <a:bodyPr/>
          <a:lstStyle/>
          <a:p>
            <a:r>
              <a:rPr lang="fr-FR" dirty="0"/>
              <a:t>Réponses </a:t>
            </a:r>
          </a:p>
        </p:txBody>
      </p:sp>
      <p:pic>
        <p:nvPicPr>
          <p:cNvPr id="4" name="Billede 3">
            <a:extLst>
              <a:ext uri="{FF2B5EF4-FFF2-40B4-BE49-F238E27FC236}">
                <a16:creationId xmlns:a16="http://schemas.microsoft.com/office/drawing/2014/main" id="{C978B23C-61A2-5748-A6AA-04A9ABC2CCA6}"/>
              </a:ext>
            </a:extLst>
          </p:cNvPr>
          <p:cNvPicPr>
            <a:picLocks noChangeAspect="1"/>
          </p:cNvPicPr>
          <p:nvPr/>
        </p:nvPicPr>
        <p:blipFill>
          <a:blip r:embed="rId2"/>
          <a:stretch>
            <a:fillRect/>
          </a:stretch>
        </p:blipFill>
        <p:spPr>
          <a:xfrm>
            <a:off x="1524000" y="5349875"/>
            <a:ext cx="9469927" cy="980224"/>
          </a:xfrm>
          <a:prstGeom prst="rect">
            <a:avLst/>
          </a:prstGeom>
        </p:spPr>
      </p:pic>
    </p:spTree>
    <p:extLst>
      <p:ext uri="{BB962C8B-B14F-4D97-AF65-F5344CB8AC3E}">
        <p14:creationId xmlns:p14="http://schemas.microsoft.com/office/powerpoint/2010/main" val="367993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45410-190B-684C-87A7-9C4138A19160}"/>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BFBAE33-778B-E246-8EFE-6151658384AB}"/>
              </a:ext>
            </a:extLst>
          </p:cNvPr>
          <p:cNvSpPr>
            <a:spLocks noGrp="1"/>
          </p:cNvSpPr>
          <p:nvPr>
            <p:ph idx="1"/>
          </p:nvPr>
        </p:nvSpPr>
        <p:spPr/>
        <p:txBody>
          <a:bodyPr/>
          <a:lstStyle/>
          <a:p>
            <a:pPr marL="0" indent="0">
              <a:buNone/>
            </a:pPr>
            <a:r>
              <a:rPr lang="fr-FR" dirty="0"/>
              <a:t>Combien d’aliments sont gaspillés dans le monde chaque seconde ?</a:t>
            </a:r>
            <a:endParaRPr lang="da-DK" dirty="0"/>
          </a:p>
          <a:p>
            <a:pPr marL="514350" lvl="0" indent="-514350">
              <a:buFont typeface="+mj-lt"/>
              <a:buAutoNum type="alphaLcParenR"/>
            </a:pPr>
            <a:r>
              <a:rPr lang="fr-FR" dirty="0"/>
              <a:t>410 kg</a:t>
            </a:r>
            <a:endParaRPr lang="da-DK" dirty="0"/>
          </a:p>
          <a:p>
            <a:pPr marL="514350" lvl="0" indent="-514350">
              <a:buFont typeface="+mj-lt"/>
              <a:buAutoNum type="alphaLcParenR"/>
            </a:pPr>
            <a:r>
              <a:rPr lang="fr-FR" dirty="0"/>
              <a:t>4,1 tonnes </a:t>
            </a:r>
            <a:endParaRPr lang="da-DK" dirty="0"/>
          </a:p>
          <a:p>
            <a:pPr marL="514350" lvl="0" indent="-514350">
              <a:buFont typeface="+mj-lt"/>
              <a:buAutoNum type="alphaLcParenR"/>
            </a:pPr>
            <a:r>
              <a:rPr lang="fr-FR" dirty="0"/>
              <a:t>41 tonnes </a:t>
            </a:r>
            <a:endParaRPr lang="da-DK" dirty="0"/>
          </a:p>
          <a:p>
            <a:pPr marL="514350" indent="-514350">
              <a:buFont typeface="+mj-lt"/>
              <a:buAutoNum type="alphaLcParenR"/>
            </a:pPr>
            <a:r>
              <a:rPr lang="fr-FR" dirty="0"/>
              <a:t>410 tonnes</a:t>
            </a:r>
            <a:endParaRPr lang="da-DK" dirty="0"/>
          </a:p>
        </p:txBody>
      </p:sp>
    </p:spTree>
    <p:extLst>
      <p:ext uri="{BB962C8B-B14F-4D97-AF65-F5344CB8AC3E}">
        <p14:creationId xmlns:p14="http://schemas.microsoft.com/office/powerpoint/2010/main" val="192008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45410-190B-684C-87A7-9C4138A19160}"/>
              </a:ext>
            </a:extLst>
          </p:cNvPr>
          <p:cNvSpPr>
            <a:spLocks noGrp="1"/>
          </p:cNvSpPr>
          <p:nvPr>
            <p:ph type="title"/>
          </p:nvPr>
        </p:nvSpPr>
        <p:spPr/>
        <p:txBody>
          <a:bodyPr/>
          <a:lstStyle/>
          <a:p>
            <a:r>
              <a:rPr lang="fr-FR" dirty="0"/>
              <a:t>2. Faim « zéro »</a:t>
            </a:r>
            <a:endParaRPr lang="da-DK" dirty="0"/>
          </a:p>
        </p:txBody>
      </p:sp>
      <p:sp>
        <p:nvSpPr>
          <p:cNvPr id="3" name="Pladsholder til indhold 2">
            <a:extLst>
              <a:ext uri="{FF2B5EF4-FFF2-40B4-BE49-F238E27FC236}">
                <a16:creationId xmlns:a16="http://schemas.microsoft.com/office/drawing/2014/main" id="{BBFBAE33-778B-E246-8EFE-6151658384AB}"/>
              </a:ext>
            </a:extLst>
          </p:cNvPr>
          <p:cNvSpPr>
            <a:spLocks noGrp="1"/>
          </p:cNvSpPr>
          <p:nvPr>
            <p:ph idx="1"/>
          </p:nvPr>
        </p:nvSpPr>
        <p:spPr/>
        <p:txBody>
          <a:bodyPr/>
          <a:lstStyle/>
          <a:p>
            <a:pPr marL="0" indent="0">
              <a:buNone/>
            </a:pPr>
            <a:r>
              <a:rPr lang="fr-FR" dirty="0"/>
              <a:t>Combien d’aliments sont gaspillés dans le monde chaque seconde ?</a:t>
            </a:r>
            <a:endParaRPr lang="da-DK" dirty="0"/>
          </a:p>
          <a:p>
            <a:pPr marL="514350" lvl="0" indent="-514350">
              <a:buFont typeface="+mj-lt"/>
              <a:buAutoNum type="alphaLcParenR"/>
            </a:pPr>
            <a:r>
              <a:rPr lang="fr-FR" dirty="0"/>
              <a:t>410 kg</a:t>
            </a:r>
            <a:endParaRPr lang="da-DK" dirty="0"/>
          </a:p>
          <a:p>
            <a:pPr marL="514350" lvl="0" indent="-514350">
              <a:buFont typeface="+mj-lt"/>
              <a:buAutoNum type="alphaLcParenR"/>
            </a:pPr>
            <a:r>
              <a:rPr lang="fr-FR" dirty="0"/>
              <a:t>4,1 tonnes </a:t>
            </a:r>
            <a:endParaRPr lang="da-DK" dirty="0"/>
          </a:p>
          <a:p>
            <a:pPr marL="514350" lvl="0" indent="-514350">
              <a:buFont typeface="+mj-lt"/>
              <a:buAutoNum type="alphaLcParenR"/>
            </a:pPr>
            <a:r>
              <a:rPr lang="fr-FR" dirty="0">
                <a:solidFill>
                  <a:srgbClr val="00B050"/>
                </a:solidFill>
              </a:rPr>
              <a:t>41 tonnes </a:t>
            </a:r>
            <a:endParaRPr lang="da-DK" dirty="0">
              <a:solidFill>
                <a:srgbClr val="00B050"/>
              </a:solidFill>
            </a:endParaRPr>
          </a:p>
          <a:p>
            <a:pPr marL="514350" indent="-514350">
              <a:buFont typeface="+mj-lt"/>
              <a:buAutoNum type="alphaLcParenR"/>
            </a:pPr>
            <a:r>
              <a:rPr lang="fr-FR" dirty="0"/>
              <a:t>410 tonnes</a:t>
            </a:r>
            <a:endParaRPr lang="da-DK" dirty="0"/>
          </a:p>
        </p:txBody>
      </p:sp>
      <p:pic>
        <p:nvPicPr>
          <p:cNvPr id="5122" name="Picture 2" descr="Le gaspillage alimentaire Tous impliqués, de la fourche à l'assiette - Bio  Linéaires | le magazine professionnel des points de ventes bio,  biodynamiques et diététiques">
            <a:extLst>
              <a:ext uri="{FF2B5EF4-FFF2-40B4-BE49-F238E27FC236}">
                <a16:creationId xmlns:a16="http://schemas.microsoft.com/office/drawing/2014/main" id="{9B5CC0AE-8B66-264E-9C1E-E737929A1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011" y="2330245"/>
            <a:ext cx="3520986" cy="430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7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CD393-9FB2-F840-80E9-356861900E8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97E500F2-276E-8F47-8012-82CAE93C80B4}"/>
              </a:ext>
            </a:extLst>
          </p:cNvPr>
          <p:cNvSpPr>
            <a:spLocks noGrp="1"/>
          </p:cNvSpPr>
          <p:nvPr>
            <p:ph idx="1"/>
          </p:nvPr>
        </p:nvSpPr>
        <p:spPr/>
        <p:txBody>
          <a:bodyPr/>
          <a:lstStyle/>
          <a:p>
            <a:pPr marL="0" indent="0">
              <a:buNone/>
            </a:pPr>
            <a:r>
              <a:rPr lang="fr-FR" dirty="0"/>
              <a:t>Combien d’adultes ne savent ni lire ni écrire dans le monde entier</a:t>
            </a:r>
            <a:endParaRPr lang="da-DK" dirty="0"/>
          </a:p>
          <a:p>
            <a:pPr marL="514350" lvl="0" indent="-514350">
              <a:buFont typeface="+mj-lt"/>
              <a:buAutoNum type="alphaLcParenR"/>
            </a:pPr>
            <a:r>
              <a:rPr lang="fr-FR" dirty="0"/>
              <a:t>2 sur 10</a:t>
            </a:r>
            <a:endParaRPr lang="da-DK" dirty="0"/>
          </a:p>
          <a:p>
            <a:pPr marL="514350" lvl="0" indent="-514350">
              <a:buFont typeface="+mj-lt"/>
              <a:buAutoNum type="alphaLcParenR"/>
            </a:pPr>
            <a:r>
              <a:rPr lang="fr-FR" dirty="0"/>
              <a:t>3 sur 10</a:t>
            </a:r>
            <a:endParaRPr lang="da-DK" dirty="0"/>
          </a:p>
          <a:p>
            <a:pPr marL="514350" indent="-514350">
              <a:buFont typeface="+mj-lt"/>
              <a:buAutoNum type="alphaLcParenR"/>
            </a:pPr>
            <a:r>
              <a:rPr lang="fr-FR" dirty="0"/>
              <a:t>4 sur 10</a:t>
            </a:r>
            <a:endParaRPr lang="da-DK" dirty="0"/>
          </a:p>
        </p:txBody>
      </p:sp>
    </p:spTree>
    <p:extLst>
      <p:ext uri="{BB962C8B-B14F-4D97-AF65-F5344CB8AC3E}">
        <p14:creationId xmlns:p14="http://schemas.microsoft.com/office/powerpoint/2010/main" val="320849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CD393-9FB2-F840-80E9-356861900E87}"/>
              </a:ext>
            </a:extLst>
          </p:cNvPr>
          <p:cNvSpPr>
            <a:spLocks noGrp="1"/>
          </p:cNvSpPr>
          <p:nvPr>
            <p:ph type="title"/>
          </p:nvPr>
        </p:nvSpPr>
        <p:spPr/>
        <p:txBody>
          <a:bodyPr/>
          <a:lstStyle/>
          <a:p>
            <a:r>
              <a:rPr lang="fr-FR" dirty="0"/>
              <a:t>4. Éducation de qualité</a:t>
            </a:r>
            <a:endParaRPr lang="da-DK" dirty="0"/>
          </a:p>
        </p:txBody>
      </p:sp>
      <p:sp>
        <p:nvSpPr>
          <p:cNvPr id="3" name="Pladsholder til indhold 2">
            <a:extLst>
              <a:ext uri="{FF2B5EF4-FFF2-40B4-BE49-F238E27FC236}">
                <a16:creationId xmlns:a16="http://schemas.microsoft.com/office/drawing/2014/main" id="{97E500F2-276E-8F47-8012-82CAE93C80B4}"/>
              </a:ext>
            </a:extLst>
          </p:cNvPr>
          <p:cNvSpPr>
            <a:spLocks noGrp="1"/>
          </p:cNvSpPr>
          <p:nvPr>
            <p:ph idx="1"/>
          </p:nvPr>
        </p:nvSpPr>
        <p:spPr/>
        <p:txBody>
          <a:bodyPr/>
          <a:lstStyle/>
          <a:p>
            <a:pPr marL="0" indent="0">
              <a:buNone/>
            </a:pPr>
            <a:r>
              <a:rPr lang="fr-FR" dirty="0"/>
              <a:t>Combien d’adultes ne savent ni lire ni écrire dans le monde entier</a:t>
            </a:r>
            <a:endParaRPr lang="da-DK" dirty="0"/>
          </a:p>
          <a:p>
            <a:pPr marL="514350" lvl="0" indent="-514350">
              <a:buFont typeface="+mj-lt"/>
              <a:buAutoNum type="alphaLcParenR"/>
            </a:pPr>
            <a:r>
              <a:rPr lang="fr-FR" dirty="0">
                <a:solidFill>
                  <a:srgbClr val="00B050"/>
                </a:solidFill>
              </a:rPr>
              <a:t>2 sur 10</a:t>
            </a:r>
            <a:endParaRPr lang="da-DK" dirty="0">
              <a:solidFill>
                <a:srgbClr val="00B050"/>
              </a:solidFill>
            </a:endParaRPr>
          </a:p>
          <a:p>
            <a:pPr marL="514350" lvl="0" indent="-514350">
              <a:buFont typeface="+mj-lt"/>
              <a:buAutoNum type="alphaLcParenR"/>
            </a:pPr>
            <a:r>
              <a:rPr lang="fr-FR" dirty="0"/>
              <a:t>3 sur 10</a:t>
            </a:r>
            <a:endParaRPr lang="da-DK" dirty="0"/>
          </a:p>
          <a:p>
            <a:pPr marL="514350" indent="-514350">
              <a:buFont typeface="+mj-lt"/>
              <a:buAutoNum type="alphaLcParenR"/>
            </a:pPr>
            <a:r>
              <a:rPr lang="fr-FR" dirty="0"/>
              <a:t>4 sur 10</a:t>
            </a:r>
            <a:endParaRPr lang="da-DK" dirty="0"/>
          </a:p>
        </p:txBody>
      </p:sp>
      <p:pic>
        <p:nvPicPr>
          <p:cNvPr id="7170" name="Picture 2" descr="Le programme d'alphabétisation des adultes Aagahi, Pakistan | UIL">
            <a:extLst>
              <a:ext uri="{FF2B5EF4-FFF2-40B4-BE49-F238E27FC236}">
                <a16:creationId xmlns:a16="http://schemas.microsoft.com/office/drawing/2014/main" id="{22023F37-C8C5-1A44-B1D5-460B3A944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329" y="2419264"/>
            <a:ext cx="8208296" cy="42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3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8006F-E852-E148-8E97-2471A706FE3A}"/>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F1E347A-E1E7-694A-9A48-4BA1CB0B642D}"/>
              </a:ext>
            </a:extLst>
          </p:cNvPr>
          <p:cNvSpPr>
            <a:spLocks noGrp="1"/>
          </p:cNvSpPr>
          <p:nvPr>
            <p:ph idx="1"/>
          </p:nvPr>
        </p:nvSpPr>
        <p:spPr/>
        <p:txBody>
          <a:bodyPr/>
          <a:lstStyle/>
          <a:p>
            <a:pPr marL="0" indent="0">
              <a:buNone/>
            </a:pPr>
            <a:r>
              <a:rPr lang="fr-FR" dirty="0"/>
              <a:t>Quelle est l’espérance de vie moyenne dans le monde ? </a:t>
            </a:r>
            <a:endParaRPr lang="da-DK" dirty="0"/>
          </a:p>
          <a:p>
            <a:pPr marL="514350" lvl="0" indent="-514350">
              <a:buFont typeface="+mj-lt"/>
              <a:buAutoNum type="alphaLcParenR"/>
            </a:pPr>
            <a:r>
              <a:rPr lang="fr-FR" dirty="0"/>
              <a:t>51 ans</a:t>
            </a:r>
            <a:endParaRPr lang="da-DK" dirty="0"/>
          </a:p>
          <a:p>
            <a:pPr marL="514350" lvl="0" indent="-514350">
              <a:buFont typeface="+mj-lt"/>
              <a:buAutoNum type="alphaLcParenR"/>
            </a:pPr>
            <a:r>
              <a:rPr lang="fr-FR" dirty="0"/>
              <a:t>61 ans</a:t>
            </a:r>
            <a:endParaRPr lang="da-DK" dirty="0"/>
          </a:p>
          <a:p>
            <a:pPr marL="514350" lvl="0" indent="-514350">
              <a:buFont typeface="+mj-lt"/>
              <a:buAutoNum type="alphaLcParenR"/>
            </a:pPr>
            <a:r>
              <a:rPr lang="fr-FR" dirty="0"/>
              <a:t>71 ans</a:t>
            </a:r>
            <a:endParaRPr lang="da-DK" dirty="0"/>
          </a:p>
          <a:p>
            <a:pPr marL="514350" indent="-514350">
              <a:buFont typeface="+mj-lt"/>
              <a:buAutoNum type="alphaLcParenR"/>
            </a:pPr>
            <a:r>
              <a:rPr lang="fr-FR" dirty="0"/>
              <a:t>81 ans</a:t>
            </a:r>
            <a:endParaRPr lang="da-DK" dirty="0"/>
          </a:p>
        </p:txBody>
      </p:sp>
    </p:spTree>
    <p:extLst>
      <p:ext uri="{BB962C8B-B14F-4D97-AF65-F5344CB8AC3E}">
        <p14:creationId xmlns:p14="http://schemas.microsoft.com/office/powerpoint/2010/main" val="53156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8006F-E852-E148-8E97-2471A706FE3A}"/>
              </a:ext>
            </a:extLst>
          </p:cNvPr>
          <p:cNvSpPr>
            <a:spLocks noGrp="1"/>
          </p:cNvSpPr>
          <p:nvPr>
            <p:ph type="title"/>
          </p:nvPr>
        </p:nvSpPr>
        <p:spPr/>
        <p:txBody>
          <a:bodyPr/>
          <a:lstStyle/>
          <a:p>
            <a:r>
              <a:rPr lang="fr-FR" dirty="0"/>
              <a:t>3. Bonne santé et bien-être</a:t>
            </a:r>
            <a:endParaRPr lang="da-DK" dirty="0"/>
          </a:p>
        </p:txBody>
      </p:sp>
      <p:sp>
        <p:nvSpPr>
          <p:cNvPr id="3" name="Pladsholder til indhold 2">
            <a:extLst>
              <a:ext uri="{FF2B5EF4-FFF2-40B4-BE49-F238E27FC236}">
                <a16:creationId xmlns:a16="http://schemas.microsoft.com/office/drawing/2014/main" id="{3F1E347A-E1E7-694A-9A48-4BA1CB0B642D}"/>
              </a:ext>
            </a:extLst>
          </p:cNvPr>
          <p:cNvSpPr>
            <a:spLocks noGrp="1"/>
          </p:cNvSpPr>
          <p:nvPr>
            <p:ph idx="1"/>
          </p:nvPr>
        </p:nvSpPr>
        <p:spPr/>
        <p:txBody>
          <a:bodyPr/>
          <a:lstStyle/>
          <a:p>
            <a:pPr marL="0" indent="0">
              <a:buNone/>
            </a:pPr>
            <a:r>
              <a:rPr lang="fr-FR" dirty="0"/>
              <a:t>Quelle est l’espérance de vie moyenne dans le monde ? </a:t>
            </a:r>
            <a:endParaRPr lang="da-DK" dirty="0"/>
          </a:p>
          <a:p>
            <a:pPr marL="514350" lvl="0" indent="-514350">
              <a:buFont typeface="+mj-lt"/>
              <a:buAutoNum type="alphaLcParenR"/>
            </a:pPr>
            <a:r>
              <a:rPr lang="fr-FR" dirty="0"/>
              <a:t>51 ans</a:t>
            </a:r>
            <a:endParaRPr lang="da-DK" dirty="0"/>
          </a:p>
          <a:p>
            <a:pPr marL="514350" lvl="0" indent="-514350">
              <a:buFont typeface="+mj-lt"/>
              <a:buAutoNum type="alphaLcParenR"/>
            </a:pPr>
            <a:r>
              <a:rPr lang="fr-FR" dirty="0"/>
              <a:t>61 ans</a:t>
            </a:r>
            <a:endParaRPr lang="da-DK" dirty="0"/>
          </a:p>
          <a:p>
            <a:pPr marL="514350" lvl="0" indent="-514350">
              <a:buFont typeface="+mj-lt"/>
              <a:buAutoNum type="alphaLcParenR"/>
            </a:pPr>
            <a:r>
              <a:rPr lang="fr-FR" dirty="0">
                <a:solidFill>
                  <a:srgbClr val="00B050"/>
                </a:solidFill>
              </a:rPr>
              <a:t>71 ans</a:t>
            </a:r>
            <a:endParaRPr lang="da-DK" dirty="0">
              <a:solidFill>
                <a:srgbClr val="00B050"/>
              </a:solidFill>
            </a:endParaRPr>
          </a:p>
          <a:p>
            <a:pPr marL="514350" indent="-514350">
              <a:buFont typeface="+mj-lt"/>
              <a:buAutoNum type="alphaLcParenR"/>
            </a:pPr>
            <a:r>
              <a:rPr lang="fr-FR" dirty="0"/>
              <a:t>81 ans</a:t>
            </a:r>
            <a:endParaRPr lang="da-DK" dirty="0"/>
          </a:p>
        </p:txBody>
      </p:sp>
      <p:pic>
        <p:nvPicPr>
          <p:cNvPr id="8194" name="Picture 2" descr="Le bien-être et le bonheur allongent l'espérance de vie">
            <a:extLst>
              <a:ext uri="{FF2B5EF4-FFF2-40B4-BE49-F238E27FC236}">
                <a16:creationId xmlns:a16="http://schemas.microsoft.com/office/drawing/2014/main" id="{F7DA56B8-3508-5C49-95B1-712EFC621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374" y="2551780"/>
            <a:ext cx="6236110" cy="4111213"/>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F055D4AE-5D8C-3645-A3BF-7B2B0BFA2036}"/>
              </a:ext>
            </a:extLst>
          </p:cNvPr>
          <p:cNvSpPr txBox="1"/>
          <p:nvPr/>
        </p:nvSpPr>
        <p:spPr>
          <a:xfrm>
            <a:off x="383458" y="4630994"/>
            <a:ext cx="5029200" cy="1938992"/>
          </a:xfrm>
          <a:prstGeom prst="rect">
            <a:avLst/>
          </a:prstGeom>
          <a:noFill/>
        </p:spPr>
        <p:txBody>
          <a:bodyPr wrap="square" rtlCol="0">
            <a:spAutoFit/>
          </a:bodyPr>
          <a:lstStyle/>
          <a:p>
            <a:r>
              <a:rPr lang="fr-FR" sz="2400" dirty="0">
                <a:solidFill>
                  <a:srgbClr val="00B050"/>
                </a:solidFill>
              </a:rPr>
              <a:t>29 pays, tous à haut revenu, ont une espérance de vie moyenne d’au moins 80 ans tandis que dans 22 autres pays, tous en Afrique subsaharienne, elle est de moins de 60 ans.</a:t>
            </a:r>
          </a:p>
        </p:txBody>
      </p:sp>
    </p:spTree>
    <p:extLst>
      <p:ext uri="{BB962C8B-B14F-4D97-AF65-F5344CB8AC3E}">
        <p14:creationId xmlns:p14="http://schemas.microsoft.com/office/powerpoint/2010/main" val="355513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A503-0DEF-754A-B529-C4DE907B1464}"/>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72CF8D6-F584-F14F-93DA-4FB705477160}"/>
              </a:ext>
            </a:extLst>
          </p:cNvPr>
          <p:cNvSpPr>
            <a:spLocks noGrp="1"/>
          </p:cNvSpPr>
          <p:nvPr>
            <p:ph idx="1"/>
          </p:nvPr>
        </p:nvSpPr>
        <p:spPr/>
        <p:txBody>
          <a:bodyPr/>
          <a:lstStyle/>
          <a:p>
            <a:pPr marL="0" indent="0">
              <a:buNone/>
            </a:pPr>
            <a:r>
              <a:rPr lang="fr-FR" dirty="0"/>
              <a:t>Combien de pays dans le monde ont une femme comme président ou premier ministre ?</a:t>
            </a:r>
            <a:endParaRPr lang="da-DK" dirty="0"/>
          </a:p>
          <a:p>
            <a:pPr marL="514350" lvl="0" indent="-514350">
              <a:buFont typeface="+mj-lt"/>
              <a:buAutoNum type="alphaLcParenR"/>
            </a:pPr>
            <a:r>
              <a:rPr lang="fr-FR" dirty="0"/>
              <a:t>5 pays</a:t>
            </a:r>
            <a:endParaRPr lang="da-DK" dirty="0"/>
          </a:p>
          <a:p>
            <a:pPr marL="514350" lvl="0" indent="-514350">
              <a:buFont typeface="+mj-lt"/>
              <a:buAutoNum type="alphaLcParenR"/>
            </a:pPr>
            <a:r>
              <a:rPr lang="fr-FR" dirty="0"/>
              <a:t>16 pays</a:t>
            </a:r>
            <a:endParaRPr lang="da-DK" dirty="0"/>
          </a:p>
          <a:p>
            <a:pPr marL="514350" lvl="0" indent="-514350">
              <a:buFont typeface="+mj-lt"/>
              <a:buAutoNum type="alphaLcParenR"/>
            </a:pPr>
            <a:r>
              <a:rPr lang="fr-FR" dirty="0"/>
              <a:t>31 pays </a:t>
            </a:r>
            <a:endParaRPr lang="da-DK" dirty="0"/>
          </a:p>
          <a:p>
            <a:pPr marL="514350" indent="-514350">
              <a:buFont typeface="+mj-lt"/>
              <a:buAutoNum type="alphaLcParenR"/>
            </a:pPr>
            <a:r>
              <a:rPr lang="fr-FR" dirty="0"/>
              <a:t>50 pays</a:t>
            </a:r>
            <a:endParaRPr lang="da-DK" dirty="0"/>
          </a:p>
        </p:txBody>
      </p:sp>
    </p:spTree>
    <p:extLst>
      <p:ext uri="{BB962C8B-B14F-4D97-AF65-F5344CB8AC3E}">
        <p14:creationId xmlns:p14="http://schemas.microsoft.com/office/powerpoint/2010/main" val="317542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A503-0DEF-754A-B529-C4DE907B1464}"/>
              </a:ext>
            </a:extLst>
          </p:cNvPr>
          <p:cNvSpPr>
            <a:spLocks noGrp="1"/>
          </p:cNvSpPr>
          <p:nvPr>
            <p:ph type="title"/>
          </p:nvPr>
        </p:nvSpPr>
        <p:spPr/>
        <p:txBody>
          <a:bodyPr/>
          <a:lstStyle/>
          <a:p>
            <a:r>
              <a:rPr lang="fr-FR" dirty="0"/>
              <a:t>5. Égalité entre les sexes</a:t>
            </a:r>
            <a:endParaRPr lang="da-DK" dirty="0"/>
          </a:p>
        </p:txBody>
      </p:sp>
      <p:sp>
        <p:nvSpPr>
          <p:cNvPr id="3" name="Pladsholder til indhold 2">
            <a:extLst>
              <a:ext uri="{FF2B5EF4-FFF2-40B4-BE49-F238E27FC236}">
                <a16:creationId xmlns:a16="http://schemas.microsoft.com/office/drawing/2014/main" id="{672CF8D6-F584-F14F-93DA-4FB705477160}"/>
              </a:ext>
            </a:extLst>
          </p:cNvPr>
          <p:cNvSpPr>
            <a:spLocks noGrp="1"/>
          </p:cNvSpPr>
          <p:nvPr>
            <p:ph idx="1"/>
          </p:nvPr>
        </p:nvSpPr>
        <p:spPr/>
        <p:txBody>
          <a:bodyPr/>
          <a:lstStyle/>
          <a:p>
            <a:pPr marL="0" indent="0">
              <a:buNone/>
            </a:pPr>
            <a:r>
              <a:rPr lang="fr-FR" dirty="0"/>
              <a:t>Combien de pays dans le monde ont une femme comme président ou premier ministre ?</a:t>
            </a:r>
            <a:endParaRPr lang="da-DK" dirty="0"/>
          </a:p>
          <a:p>
            <a:pPr marL="514350" lvl="0" indent="-514350">
              <a:buFont typeface="+mj-lt"/>
              <a:buAutoNum type="alphaLcParenR"/>
            </a:pPr>
            <a:r>
              <a:rPr lang="fr-FR" dirty="0"/>
              <a:t>5 pays</a:t>
            </a:r>
            <a:endParaRPr lang="da-DK" dirty="0"/>
          </a:p>
          <a:p>
            <a:pPr marL="514350" lvl="0" indent="-514350">
              <a:buFont typeface="+mj-lt"/>
              <a:buAutoNum type="alphaLcParenR"/>
            </a:pPr>
            <a:r>
              <a:rPr lang="fr-FR" dirty="0">
                <a:solidFill>
                  <a:srgbClr val="00B050"/>
                </a:solidFill>
              </a:rPr>
              <a:t>16 pays</a:t>
            </a:r>
            <a:endParaRPr lang="da-DK" dirty="0">
              <a:solidFill>
                <a:srgbClr val="00B050"/>
              </a:solidFill>
            </a:endParaRPr>
          </a:p>
          <a:p>
            <a:pPr marL="514350" lvl="0" indent="-514350">
              <a:buFont typeface="+mj-lt"/>
              <a:buAutoNum type="alphaLcParenR"/>
            </a:pPr>
            <a:r>
              <a:rPr lang="fr-FR" dirty="0"/>
              <a:t>31 pays </a:t>
            </a:r>
            <a:endParaRPr lang="da-DK" dirty="0"/>
          </a:p>
          <a:p>
            <a:pPr marL="514350" indent="-514350">
              <a:buFont typeface="+mj-lt"/>
              <a:buAutoNum type="alphaLcParenR"/>
            </a:pPr>
            <a:r>
              <a:rPr lang="fr-FR" dirty="0"/>
              <a:t>50 pays</a:t>
            </a:r>
            <a:endParaRPr lang="da-DK" dirty="0"/>
          </a:p>
        </p:txBody>
      </p:sp>
      <p:pic>
        <p:nvPicPr>
          <p:cNvPr id="9218" name="Picture 2" descr="Présidentielle : quels mots pour l'égalité entre les sexes?">
            <a:extLst>
              <a:ext uri="{FF2B5EF4-FFF2-40B4-BE49-F238E27FC236}">
                <a16:creationId xmlns:a16="http://schemas.microsoft.com/office/drawing/2014/main" id="{E8DF0B00-5B8E-C44D-82E7-6E2C88854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889" y="2315352"/>
            <a:ext cx="6495641" cy="43338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0 citations de leaders sur l'égalité des sexes">
            <a:extLst>
              <a:ext uri="{FF2B5EF4-FFF2-40B4-BE49-F238E27FC236}">
                <a16:creationId xmlns:a16="http://schemas.microsoft.com/office/drawing/2014/main" id="{B2AE7AAE-C86E-3A47-8F60-FD83740CA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614" y="4822288"/>
            <a:ext cx="3247922" cy="182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7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D022-8457-7743-BDC4-3DC11FA05A42}"/>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46446B5-8A45-294E-A3E8-72117941137F}"/>
              </a:ext>
            </a:extLst>
          </p:cNvPr>
          <p:cNvSpPr>
            <a:spLocks noGrp="1"/>
          </p:cNvSpPr>
          <p:nvPr>
            <p:ph idx="1"/>
          </p:nvPr>
        </p:nvSpPr>
        <p:spPr/>
        <p:txBody>
          <a:bodyPr/>
          <a:lstStyle/>
          <a:p>
            <a:pPr marL="0" indent="0">
              <a:buNone/>
            </a:pPr>
            <a:r>
              <a:rPr lang="fr-FR" dirty="0"/>
              <a:t>L’Afrique produit 75% du cacao mondial. Quel pourcentage perçoit-elle des revenus de sa fabrication de chocolat ?</a:t>
            </a:r>
            <a:endParaRPr lang="da-DK" dirty="0"/>
          </a:p>
          <a:p>
            <a:pPr marL="514350" lvl="0" indent="-514350">
              <a:buFont typeface="+mj-lt"/>
              <a:buAutoNum type="alphaLcParenR"/>
            </a:pPr>
            <a:r>
              <a:rPr lang="fr-FR" dirty="0"/>
              <a:t>2%</a:t>
            </a:r>
            <a:endParaRPr lang="da-DK" dirty="0"/>
          </a:p>
          <a:p>
            <a:pPr marL="514350" lvl="0" indent="-514350">
              <a:buFont typeface="+mj-lt"/>
              <a:buAutoNum type="alphaLcParenR"/>
            </a:pPr>
            <a:r>
              <a:rPr lang="fr-FR" dirty="0"/>
              <a:t>10%</a:t>
            </a:r>
            <a:endParaRPr lang="da-DK" dirty="0"/>
          </a:p>
          <a:p>
            <a:pPr marL="514350" lvl="0" indent="-514350">
              <a:buFont typeface="+mj-lt"/>
              <a:buAutoNum type="alphaLcParenR"/>
            </a:pPr>
            <a:r>
              <a:rPr lang="fr-FR" dirty="0"/>
              <a:t>45%</a:t>
            </a:r>
            <a:endParaRPr lang="da-DK" dirty="0"/>
          </a:p>
          <a:p>
            <a:pPr marL="514350" indent="-514350">
              <a:buFont typeface="+mj-lt"/>
              <a:buAutoNum type="alphaLcParenR"/>
            </a:pPr>
            <a:r>
              <a:rPr lang="fr-FR" dirty="0"/>
              <a:t>75%</a:t>
            </a:r>
            <a:endParaRPr lang="da-DK" dirty="0"/>
          </a:p>
        </p:txBody>
      </p:sp>
    </p:spTree>
    <p:extLst>
      <p:ext uri="{BB962C8B-B14F-4D97-AF65-F5344CB8AC3E}">
        <p14:creationId xmlns:p14="http://schemas.microsoft.com/office/powerpoint/2010/main" val="188755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D022-8457-7743-BDC4-3DC11FA05A42}"/>
              </a:ext>
            </a:extLst>
          </p:cNvPr>
          <p:cNvSpPr>
            <a:spLocks noGrp="1"/>
          </p:cNvSpPr>
          <p:nvPr>
            <p:ph type="title"/>
          </p:nvPr>
        </p:nvSpPr>
        <p:spPr/>
        <p:txBody>
          <a:bodyPr/>
          <a:lstStyle/>
          <a:p>
            <a:r>
              <a:rPr lang="en-US" dirty="0"/>
              <a:t>10. </a:t>
            </a:r>
            <a:r>
              <a:rPr lang="fr-FR" dirty="0"/>
              <a:t>Inégalités réduites </a:t>
            </a:r>
            <a:endParaRPr lang="da-DK" dirty="0"/>
          </a:p>
        </p:txBody>
      </p:sp>
      <p:sp>
        <p:nvSpPr>
          <p:cNvPr id="3" name="Pladsholder til indhold 2">
            <a:extLst>
              <a:ext uri="{FF2B5EF4-FFF2-40B4-BE49-F238E27FC236}">
                <a16:creationId xmlns:a16="http://schemas.microsoft.com/office/drawing/2014/main" id="{646446B5-8A45-294E-A3E8-72117941137F}"/>
              </a:ext>
            </a:extLst>
          </p:cNvPr>
          <p:cNvSpPr>
            <a:spLocks noGrp="1"/>
          </p:cNvSpPr>
          <p:nvPr>
            <p:ph idx="1"/>
          </p:nvPr>
        </p:nvSpPr>
        <p:spPr/>
        <p:txBody>
          <a:bodyPr/>
          <a:lstStyle/>
          <a:p>
            <a:pPr marL="0" indent="0">
              <a:buNone/>
            </a:pPr>
            <a:r>
              <a:rPr lang="fr-FR" dirty="0"/>
              <a:t>L’Afrique produit 75% du cacao mondial. Quel pourcentage perçoit-elle des revenus de sa fabrication de chocolat ?</a:t>
            </a:r>
            <a:endParaRPr lang="da-DK" dirty="0"/>
          </a:p>
          <a:p>
            <a:pPr marL="514350" lvl="0" indent="-514350">
              <a:buFont typeface="+mj-lt"/>
              <a:buAutoNum type="alphaLcParenR"/>
            </a:pPr>
            <a:r>
              <a:rPr lang="fr-FR" dirty="0">
                <a:solidFill>
                  <a:srgbClr val="00B050"/>
                </a:solidFill>
              </a:rPr>
              <a:t>2%</a:t>
            </a:r>
            <a:endParaRPr lang="da-DK" dirty="0">
              <a:solidFill>
                <a:srgbClr val="00B050"/>
              </a:solidFill>
            </a:endParaRPr>
          </a:p>
          <a:p>
            <a:pPr marL="514350" lvl="0" indent="-514350">
              <a:buFont typeface="+mj-lt"/>
              <a:buAutoNum type="alphaLcParenR"/>
            </a:pPr>
            <a:r>
              <a:rPr lang="fr-FR" dirty="0"/>
              <a:t>10%</a:t>
            </a:r>
            <a:endParaRPr lang="da-DK" dirty="0"/>
          </a:p>
          <a:p>
            <a:pPr marL="514350" lvl="0" indent="-514350">
              <a:buFont typeface="+mj-lt"/>
              <a:buAutoNum type="alphaLcParenR"/>
            </a:pPr>
            <a:r>
              <a:rPr lang="fr-FR" dirty="0"/>
              <a:t>45%</a:t>
            </a:r>
            <a:endParaRPr lang="da-DK" dirty="0"/>
          </a:p>
          <a:p>
            <a:pPr marL="514350" indent="-514350">
              <a:buFont typeface="+mj-lt"/>
              <a:buAutoNum type="alphaLcParenR"/>
            </a:pPr>
            <a:r>
              <a:rPr lang="fr-FR" dirty="0"/>
              <a:t>75%</a:t>
            </a:r>
            <a:endParaRPr lang="da-DK" dirty="0"/>
          </a:p>
        </p:txBody>
      </p:sp>
      <p:pic>
        <p:nvPicPr>
          <p:cNvPr id="10242" name="Picture 2" descr="La saga du cacao contée par les chemins d'Afrique - Le Point">
            <a:extLst>
              <a:ext uri="{FF2B5EF4-FFF2-40B4-BE49-F238E27FC236}">
                <a16:creationId xmlns:a16="http://schemas.microsoft.com/office/drawing/2014/main" id="{8A4D6D06-F4F3-354E-A773-BB2035FAC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635" y="2787445"/>
            <a:ext cx="9231171" cy="393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6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77EA3-8F23-1842-9783-95A9A1326CC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A4909EC6-B56A-BF4F-8692-2A72B1DFD913}"/>
              </a:ext>
            </a:extLst>
          </p:cNvPr>
          <p:cNvSpPr>
            <a:spLocks noGrp="1"/>
          </p:cNvSpPr>
          <p:nvPr>
            <p:ph idx="1"/>
          </p:nvPr>
        </p:nvSpPr>
        <p:spPr/>
        <p:txBody>
          <a:bodyPr/>
          <a:lstStyle/>
          <a:p>
            <a:pPr marL="0" indent="0">
              <a:buNone/>
            </a:pPr>
            <a:r>
              <a:rPr lang="fr-FR" dirty="0"/>
              <a:t>Dans le monde, combien de personnes n’ont pas accès à des toilettes propres et saines ? </a:t>
            </a:r>
            <a:endParaRPr lang="da-DK" dirty="0"/>
          </a:p>
          <a:p>
            <a:pPr marL="514350" lvl="0" indent="-514350">
              <a:buFont typeface="+mj-lt"/>
              <a:buAutoNum type="alphaLcParenR"/>
            </a:pPr>
            <a:r>
              <a:rPr lang="fr-FR" dirty="0"/>
              <a:t>1 personne sur 100</a:t>
            </a:r>
            <a:endParaRPr lang="da-DK" dirty="0"/>
          </a:p>
          <a:p>
            <a:pPr marL="514350" lvl="0" indent="-514350">
              <a:buFont typeface="+mj-lt"/>
              <a:buAutoNum type="alphaLcParenR"/>
            </a:pPr>
            <a:r>
              <a:rPr lang="fr-FR" dirty="0"/>
              <a:t>1 personne sur 10 </a:t>
            </a:r>
            <a:endParaRPr lang="da-DK" dirty="0"/>
          </a:p>
          <a:p>
            <a:pPr marL="514350" lvl="0" indent="-514350">
              <a:buFont typeface="+mj-lt"/>
              <a:buAutoNum type="alphaLcParenR"/>
            </a:pPr>
            <a:r>
              <a:rPr lang="fr-FR" dirty="0"/>
              <a:t>1 personne sur 5</a:t>
            </a:r>
            <a:endParaRPr lang="da-DK" dirty="0"/>
          </a:p>
          <a:p>
            <a:pPr marL="514350" indent="-514350">
              <a:buFont typeface="+mj-lt"/>
              <a:buAutoNum type="alphaLcParenR"/>
            </a:pPr>
            <a:r>
              <a:rPr lang="fr-FR" dirty="0"/>
              <a:t>1 personne sur 3</a:t>
            </a:r>
            <a:r>
              <a:rPr lang="da-DK" dirty="0">
                <a:effectLst/>
              </a:rPr>
              <a:t> </a:t>
            </a:r>
            <a:endParaRPr lang="da-DK" dirty="0"/>
          </a:p>
        </p:txBody>
      </p:sp>
    </p:spTree>
    <p:extLst>
      <p:ext uri="{BB962C8B-B14F-4D97-AF65-F5344CB8AC3E}">
        <p14:creationId xmlns:p14="http://schemas.microsoft.com/office/powerpoint/2010/main" val="285410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37E71-AA28-844F-804E-8A1BCE5E2CD0}"/>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EB1ADC3F-8A83-BA4E-B7CC-8D5D9D0601BF}"/>
              </a:ext>
            </a:extLst>
          </p:cNvPr>
          <p:cNvSpPr>
            <a:spLocks noGrp="1"/>
          </p:cNvSpPr>
          <p:nvPr>
            <p:ph idx="1"/>
          </p:nvPr>
        </p:nvSpPr>
        <p:spPr/>
        <p:txBody>
          <a:bodyPr/>
          <a:lstStyle/>
          <a:p>
            <a:pPr marL="0" indent="0">
              <a:buNone/>
            </a:pPr>
            <a:r>
              <a:rPr lang="fr-FR" dirty="0"/>
              <a:t>Pour suivre la croissance de la population mondiale en âge de travailler, combien faut-il créer d’emplois par an ?</a:t>
            </a:r>
            <a:endParaRPr lang="da-DK" dirty="0"/>
          </a:p>
          <a:p>
            <a:pPr marL="514350" lvl="0" indent="-514350">
              <a:buFont typeface="+mj-lt"/>
              <a:buAutoNum type="alphaLcParenR"/>
            </a:pPr>
            <a:r>
              <a:rPr lang="fr-FR" dirty="0"/>
              <a:t>3 millions</a:t>
            </a:r>
            <a:endParaRPr lang="da-DK" dirty="0"/>
          </a:p>
          <a:p>
            <a:pPr marL="514350" lvl="0" indent="-514350">
              <a:buFont typeface="+mj-lt"/>
              <a:buAutoNum type="alphaLcParenR"/>
            </a:pPr>
            <a:r>
              <a:rPr lang="fr-FR" dirty="0"/>
              <a:t>30 millions</a:t>
            </a:r>
            <a:endParaRPr lang="da-DK" dirty="0"/>
          </a:p>
          <a:p>
            <a:pPr marL="514350" indent="-514350">
              <a:buFont typeface="+mj-lt"/>
              <a:buAutoNum type="alphaLcParenR"/>
            </a:pPr>
            <a:r>
              <a:rPr lang="fr-FR" dirty="0"/>
              <a:t>300 millions</a:t>
            </a:r>
            <a:endParaRPr lang="da-DK" dirty="0"/>
          </a:p>
        </p:txBody>
      </p:sp>
    </p:spTree>
    <p:extLst>
      <p:ext uri="{BB962C8B-B14F-4D97-AF65-F5344CB8AC3E}">
        <p14:creationId xmlns:p14="http://schemas.microsoft.com/office/powerpoint/2010/main" val="118257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37E71-AA28-844F-804E-8A1BCE5E2CD0}"/>
              </a:ext>
            </a:extLst>
          </p:cNvPr>
          <p:cNvSpPr>
            <a:spLocks noGrp="1"/>
          </p:cNvSpPr>
          <p:nvPr>
            <p:ph type="title"/>
          </p:nvPr>
        </p:nvSpPr>
        <p:spPr/>
        <p:txBody>
          <a:bodyPr/>
          <a:lstStyle/>
          <a:p>
            <a:r>
              <a:rPr lang="da-DK" dirty="0"/>
              <a:t>8. </a:t>
            </a:r>
            <a:r>
              <a:rPr lang="fr-FR" dirty="0"/>
              <a:t>Travail décent et croissance économique</a:t>
            </a:r>
            <a:endParaRPr lang="da-DK" dirty="0"/>
          </a:p>
        </p:txBody>
      </p:sp>
      <p:sp>
        <p:nvSpPr>
          <p:cNvPr id="3" name="Pladsholder til indhold 2">
            <a:extLst>
              <a:ext uri="{FF2B5EF4-FFF2-40B4-BE49-F238E27FC236}">
                <a16:creationId xmlns:a16="http://schemas.microsoft.com/office/drawing/2014/main" id="{EB1ADC3F-8A83-BA4E-B7CC-8D5D9D0601BF}"/>
              </a:ext>
            </a:extLst>
          </p:cNvPr>
          <p:cNvSpPr>
            <a:spLocks noGrp="1"/>
          </p:cNvSpPr>
          <p:nvPr>
            <p:ph idx="1"/>
          </p:nvPr>
        </p:nvSpPr>
        <p:spPr/>
        <p:txBody>
          <a:bodyPr/>
          <a:lstStyle/>
          <a:p>
            <a:pPr marL="0" indent="0">
              <a:buNone/>
            </a:pPr>
            <a:r>
              <a:rPr lang="fr-FR" dirty="0"/>
              <a:t>Pour suivre la croissance de la population mondiale en âge de travailler, combien faut-il créer d’emplois par an ?</a:t>
            </a:r>
            <a:endParaRPr lang="da-DK" dirty="0"/>
          </a:p>
          <a:p>
            <a:pPr marL="514350" lvl="0" indent="-514350">
              <a:buFont typeface="+mj-lt"/>
              <a:buAutoNum type="alphaLcParenR"/>
            </a:pPr>
            <a:r>
              <a:rPr lang="fr-FR" dirty="0"/>
              <a:t>3 millions</a:t>
            </a:r>
            <a:endParaRPr lang="da-DK" dirty="0"/>
          </a:p>
          <a:p>
            <a:pPr marL="514350" lvl="0" indent="-514350">
              <a:buFont typeface="+mj-lt"/>
              <a:buAutoNum type="alphaLcParenR"/>
            </a:pPr>
            <a:r>
              <a:rPr lang="fr-FR" dirty="0">
                <a:solidFill>
                  <a:srgbClr val="00B050"/>
                </a:solidFill>
              </a:rPr>
              <a:t>30 millions</a:t>
            </a:r>
            <a:endParaRPr lang="da-DK" dirty="0">
              <a:solidFill>
                <a:srgbClr val="00B050"/>
              </a:solidFill>
            </a:endParaRPr>
          </a:p>
          <a:p>
            <a:pPr marL="514350" indent="-514350">
              <a:buFont typeface="+mj-lt"/>
              <a:buAutoNum type="alphaLcParenR"/>
            </a:pPr>
            <a:r>
              <a:rPr lang="fr-FR" dirty="0"/>
              <a:t>300 millions</a:t>
            </a:r>
            <a:endParaRPr lang="da-DK" dirty="0"/>
          </a:p>
        </p:txBody>
      </p:sp>
      <p:pic>
        <p:nvPicPr>
          <p:cNvPr id="11266" name="Picture 2" descr="Filières d'approvisionnement mondiales: le travail décent est-il possible?">
            <a:extLst>
              <a:ext uri="{FF2B5EF4-FFF2-40B4-BE49-F238E27FC236}">
                <a16:creationId xmlns:a16="http://schemas.microsoft.com/office/drawing/2014/main" id="{1EFE0309-CBC9-EC46-A4E0-E582DD39E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335" y="2776793"/>
            <a:ext cx="5915332" cy="394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721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F1831-A56E-A74A-BBAA-9DAF5D4D1BA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45C38773-484D-F44A-8B6A-78A23AE4CE01}"/>
              </a:ext>
            </a:extLst>
          </p:cNvPr>
          <p:cNvSpPr>
            <a:spLocks noGrp="1"/>
          </p:cNvSpPr>
          <p:nvPr>
            <p:ph idx="1"/>
          </p:nvPr>
        </p:nvSpPr>
        <p:spPr/>
        <p:txBody>
          <a:bodyPr/>
          <a:lstStyle/>
          <a:p>
            <a:pPr marL="0" indent="0">
              <a:buNone/>
            </a:pPr>
            <a:r>
              <a:rPr lang="fr-FR" dirty="0"/>
              <a:t>Quel pays était le premier à interdire les sacs plastiques ?</a:t>
            </a:r>
            <a:endParaRPr lang="da-DK" dirty="0"/>
          </a:p>
          <a:p>
            <a:pPr marL="514350" lvl="0" indent="-514350">
              <a:buFont typeface="+mj-lt"/>
              <a:buAutoNum type="alphaLcParenR"/>
            </a:pPr>
            <a:r>
              <a:rPr lang="fr-FR" dirty="0"/>
              <a:t>Le Danemark</a:t>
            </a:r>
            <a:endParaRPr lang="da-DK" dirty="0"/>
          </a:p>
          <a:p>
            <a:pPr marL="514350" lvl="0" indent="-514350">
              <a:buFont typeface="+mj-lt"/>
              <a:buAutoNum type="alphaLcParenR"/>
            </a:pPr>
            <a:r>
              <a:rPr lang="fr-FR" dirty="0"/>
              <a:t>Le Bangladesh</a:t>
            </a:r>
            <a:endParaRPr lang="da-DK" dirty="0"/>
          </a:p>
          <a:p>
            <a:pPr marL="514350" lvl="0" indent="-514350">
              <a:buFont typeface="+mj-lt"/>
              <a:buAutoNum type="alphaLcParenR"/>
            </a:pPr>
            <a:r>
              <a:rPr lang="fr-FR" dirty="0"/>
              <a:t>La France</a:t>
            </a:r>
            <a:endParaRPr lang="da-DK" dirty="0"/>
          </a:p>
          <a:p>
            <a:pPr marL="514350" lvl="0" indent="-514350">
              <a:buFont typeface="+mj-lt"/>
              <a:buAutoNum type="alphaLcParenR"/>
            </a:pPr>
            <a:r>
              <a:rPr lang="fr-FR" dirty="0"/>
              <a:t>L’Irlande</a:t>
            </a:r>
            <a:endParaRPr lang="da-DK" dirty="0"/>
          </a:p>
          <a:p>
            <a:pPr marL="0" indent="0">
              <a:buNone/>
            </a:pPr>
            <a:endParaRPr lang="da-DK" dirty="0"/>
          </a:p>
        </p:txBody>
      </p:sp>
    </p:spTree>
    <p:extLst>
      <p:ext uri="{BB962C8B-B14F-4D97-AF65-F5344CB8AC3E}">
        <p14:creationId xmlns:p14="http://schemas.microsoft.com/office/powerpoint/2010/main" val="297063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F1831-A56E-A74A-BBAA-9DAF5D4D1BAC}"/>
              </a:ext>
            </a:extLst>
          </p:cNvPr>
          <p:cNvSpPr>
            <a:spLocks noGrp="1"/>
          </p:cNvSpPr>
          <p:nvPr>
            <p:ph type="title"/>
          </p:nvPr>
        </p:nvSpPr>
        <p:spPr/>
        <p:txBody>
          <a:bodyPr/>
          <a:lstStyle/>
          <a:p>
            <a:r>
              <a:rPr lang="en-US" dirty="0"/>
              <a:t>12. </a:t>
            </a:r>
            <a:r>
              <a:rPr lang="fr-FR" dirty="0"/>
              <a:t>Consommation et production responsables</a:t>
            </a:r>
            <a:endParaRPr lang="da-DK" dirty="0"/>
          </a:p>
        </p:txBody>
      </p:sp>
      <p:sp>
        <p:nvSpPr>
          <p:cNvPr id="3" name="Pladsholder til indhold 2">
            <a:extLst>
              <a:ext uri="{FF2B5EF4-FFF2-40B4-BE49-F238E27FC236}">
                <a16:creationId xmlns:a16="http://schemas.microsoft.com/office/drawing/2014/main" id="{45C38773-484D-F44A-8B6A-78A23AE4CE01}"/>
              </a:ext>
            </a:extLst>
          </p:cNvPr>
          <p:cNvSpPr>
            <a:spLocks noGrp="1"/>
          </p:cNvSpPr>
          <p:nvPr>
            <p:ph idx="1"/>
          </p:nvPr>
        </p:nvSpPr>
        <p:spPr/>
        <p:txBody>
          <a:bodyPr/>
          <a:lstStyle/>
          <a:p>
            <a:pPr marL="0" indent="0">
              <a:buNone/>
            </a:pPr>
            <a:r>
              <a:rPr lang="fr-FR" dirty="0"/>
              <a:t>Quel pays était le premier à interdire les sacs plastiques ?</a:t>
            </a:r>
            <a:endParaRPr lang="da-DK" dirty="0"/>
          </a:p>
          <a:p>
            <a:pPr marL="514350" lvl="0" indent="-514350">
              <a:buFont typeface="+mj-lt"/>
              <a:buAutoNum type="alphaLcParenR"/>
            </a:pPr>
            <a:r>
              <a:rPr lang="fr-FR" dirty="0"/>
              <a:t>Le Danemark</a:t>
            </a:r>
            <a:endParaRPr lang="da-DK" dirty="0"/>
          </a:p>
          <a:p>
            <a:pPr marL="514350" lvl="0" indent="-514350">
              <a:buFont typeface="+mj-lt"/>
              <a:buAutoNum type="alphaLcParenR"/>
            </a:pPr>
            <a:r>
              <a:rPr lang="fr-FR" dirty="0">
                <a:solidFill>
                  <a:srgbClr val="00B050"/>
                </a:solidFill>
              </a:rPr>
              <a:t>Le Bangladesh</a:t>
            </a:r>
            <a:endParaRPr lang="da-DK" dirty="0">
              <a:solidFill>
                <a:srgbClr val="00B050"/>
              </a:solidFill>
            </a:endParaRPr>
          </a:p>
          <a:p>
            <a:pPr marL="514350" lvl="0" indent="-514350">
              <a:buFont typeface="+mj-lt"/>
              <a:buAutoNum type="alphaLcParenR"/>
            </a:pPr>
            <a:r>
              <a:rPr lang="fr-FR" dirty="0"/>
              <a:t>La France</a:t>
            </a:r>
            <a:endParaRPr lang="da-DK" dirty="0"/>
          </a:p>
          <a:p>
            <a:pPr marL="514350" lvl="0" indent="-514350">
              <a:buFont typeface="+mj-lt"/>
              <a:buAutoNum type="alphaLcParenR"/>
            </a:pPr>
            <a:r>
              <a:rPr lang="fr-FR" dirty="0"/>
              <a:t>L’Irlande</a:t>
            </a:r>
            <a:endParaRPr lang="da-DK" dirty="0"/>
          </a:p>
          <a:p>
            <a:pPr marL="0" indent="0">
              <a:buNone/>
            </a:pPr>
            <a:endParaRPr lang="da-DK" dirty="0"/>
          </a:p>
        </p:txBody>
      </p:sp>
      <p:pic>
        <p:nvPicPr>
          <p:cNvPr id="12290" name="Picture 2" descr="https://images.radio-canada.ca/v1/ici-info/perso/carte-sacs-plastique-2.PNG">
            <a:extLst>
              <a:ext uri="{FF2B5EF4-FFF2-40B4-BE49-F238E27FC236}">
                <a16:creationId xmlns:a16="http://schemas.microsoft.com/office/drawing/2014/main" id="{016851E7-572E-A445-9240-6C859D048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728" y="2299718"/>
            <a:ext cx="7310489" cy="4410798"/>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30E4858-7946-4040-8950-B364975C00A7}"/>
              </a:ext>
            </a:extLst>
          </p:cNvPr>
          <p:cNvSpPr txBox="1"/>
          <p:nvPr/>
        </p:nvSpPr>
        <p:spPr>
          <a:xfrm>
            <a:off x="457201" y="5224820"/>
            <a:ext cx="4172564" cy="1292662"/>
          </a:xfrm>
          <a:prstGeom prst="rect">
            <a:avLst/>
          </a:prstGeom>
          <a:noFill/>
        </p:spPr>
        <p:txBody>
          <a:bodyPr wrap="square" rtlCol="0">
            <a:spAutoFit/>
          </a:bodyPr>
          <a:lstStyle/>
          <a:p>
            <a:r>
              <a:rPr lang="fr-FR" sz="2600" dirty="0">
                <a:solidFill>
                  <a:srgbClr val="00B050"/>
                </a:solidFill>
              </a:rPr>
              <a:t>500 milliards de sacs plastiques sont produits chaque année dans le monde</a:t>
            </a:r>
          </a:p>
        </p:txBody>
      </p:sp>
    </p:spTree>
    <p:extLst>
      <p:ext uri="{BB962C8B-B14F-4D97-AF65-F5344CB8AC3E}">
        <p14:creationId xmlns:p14="http://schemas.microsoft.com/office/powerpoint/2010/main" val="173062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06898-6082-8A41-9EAD-033845EF1848}"/>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43B602E2-131C-2741-BCDB-7D0FA7D8BFD7}"/>
              </a:ext>
            </a:extLst>
          </p:cNvPr>
          <p:cNvSpPr>
            <a:spLocks noGrp="1"/>
          </p:cNvSpPr>
          <p:nvPr>
            <p:ph idx="1"/>
          </p:nvPr>
        </p:nvSpPr>
        <p:spPr/>
        <p:txBody>
          <a:bodyPr/>
          <a:lstStyle/>
          <a:p>
            <a:pPr marL="0" indent="0">
              <a:buNone/>
            </a:pPr>
            <a:r>
              <a:rPr lang="fr-FR" dirty="0"/>
              <a:t>Quelle ville est la plus « verte » du monde ?</a:t>
            </a:r>
            <a:endParaRPr lang="da-DK" dirty="0"/>
          </a:p>
          <a:p>
            <a:pPr marL="514350" lvl="0" indent="-514350">
              <a:buFont typeface="+mj-lt"/>
              <a:buAutoNum type="alphaLcParenR"/>
            </a:pPr>
            <a:r>
              <a:rPr lang="fr-FR" dirty="0"/>
              <a:t>Reykjavik (Islande)</a:t>
            </a:r>
            <a:endParaRPr lang="da-DK" dirty="0"/>
          </a:p>
          <a:p>
            <a:pPr marL="514350" lvl="0" indent="-514350">
              <a:buFont typeface="+mj-lt"/>
              <a:buAutoNum type="alphaLcParenR"/>
            </a:pPr>
            <a:r>
              <a:rPr lang="fr-FR" dirty="0"/>
              <a:t>Montréal (Canada)</a:t>
            </a:r>
            <a:endParaRPr lang="da-DK" dirty="0"/>
          </a:p>
          <a:p>
            <a:pPr marL="514350" lvl="0" indent="-514350">
              <a:buFont typeface="+mj-lt"/>
              <a:buAutoNum type="alphaLcParenR"/>
            </a:pPr>
            <a:r>
              <a:rPr lang="fr-FR" dirty="0"/>
              <a:t>Paris (France)</a:t>
            </a:r>
            <a:endParaRPr lang="da-DK" dirty="0"/>
          </a:p>
          <a:p>
            <a:pPr marL="514350" indent="-514350">
              <a:buFont typeface="+mj-lt"/>
              <a:buAutoNum type="alphaLcParenR"/>
            </a:pPr>
            <a:r>
              <a:rPr lang="fr-FR" dirty="0"/>
              <a:t>Copenhague (Danemark)</a:t>
            </a:r>
            <a:endParaRPr lang="da-DK" dirty="0"/>
          </a:p>
        </p:txBody>
      </p:sp>
    </p:spTree>
    <p:extLst>
      <p:ext uri="{BB962C8B-B14F-4D97-AF65-F5344CB8AC3E}">
        <p14:creationId xmlns:p14="http://schemas.microsoft.com/office/powerpoint/2010/main" val="3764509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06898-6082-8A41-9EAD-033845EF1848}"/>
              </a:ext>
            </a:extLst>
          </p:cNvPr>
          <p:cNvSpPr>
            <a:spLocks noGrp="1"/>
          </p:cNvSpPr>
          <p:nvPr>
            <p:ph type="title"/>
          </p:nvPr>
        </p:nvSpPr>
        <p:spPr/>
        <p:txBody>
          <a:bodyPr/>
          <a:lstStyle/>
          <a:p>
            <a:r>
              <a:rPr lang="en-US" dirty="0"/>
              <a:t>9. </a:t>
            </a:r>
            <a:r>
              <a:rPr lang="fr-FR" dirty="0"/>
              <a:t>Industrie, innovation et infrastructure</a:t>
            </a:r>
            <a:endParaRPr lang="da-DK" dirty="0"/>
          </a:p>
        </p:txBody>
      </p:sp>
      <p:sp>
        <p:nvSpPr>
          <p:cNvPr id="3" name="Pladsholder til indhold 2">
            <a:extLst>
              <a:ext uri="{FF2B5EF4-FFF2-40B4-BE49-F238E27FC236}">
                <a16:creationId xmlns:a16="http://schemas.microsoft.com/office/drawing/2014/main" id="{43B602E2-131C-2741-BCDB-7D0FA7D8BFD7}"/>
              </a:ext>
            </a:extLst>
          </p:cNvPr>
          <p:cNvSpPr>
            <a:spLocks noGrp="1"/>
          </p:cNvSpPr>
          <p:nvPr>
            <p:ph idx="1"/>
          </p:nvPr>
        </p:nvSpPr>
        <p:spPr/>
        <p:txBody>
          <a:bodyPr/>
          <a:lstStyle/>
          <a:p>
            <a:pPr marL="0" indent="0">
              <a:buNone/>
            </a:pPr>
            <a:r>
              <a:rPr lang="fr-FR" dirty="0"/>
              <a:t>Quelle ville est la plus « verte » du monde ?</a:t>
            </a:r>
            <a:endParaRPr lang="da-DK" dirty="0"/>
          </a:p>
          <a:p>
            <a:pPr marL="514350" lvl="0" indent="-514350">
              <a:buFont typeface="+mj-lt"/>
              <a:buAutoNum type="alphaLcParenR"/>
            </a:pPr>
            <a:r>
              <a:rPr lang="fr-FR" dirty="0">
                <a:solidFill>
                  <a:srgbClr val="00B050"/>
                </a:solidFill>
              </a:rPr>
              <a:t>Reykjavik (Islande)</a:t>
            </a:r>
            <a:endParaRPr lang="da-DK" dirty="0">
              <a:solidFill>
                <a:srgbClr val="00B050"/>
              </a:solidFill>
            </a:endParaRPr>
          </a:p>
          <a:p>
            <a:pPr marL="514350" lvl="0" indent="-514350">
              <a:buFont typeface="+mj-lt"/>
              <a:buAutoNum type="alphaLcParenR"/>
            </a:pPr>
            <a:r>
              <a:rPr lang="fr-FR" dirty="0"/>
              <a:t>Montréal (Canada)</a:t>
            </a:r>
            <a:endParaRPr lang="da-DK" dirty="0"/>
          </a:p>
          <a:p>
            <a:pPr marL="514350" lvl="0" indent="-514350">
              <a:buFont typeface="+mj-lt"/>
              <a:buAutoNum type="alphaLcParenR"/>
            </a:pPr>
            <a:r>
              <a:rPr lang="fr-FR" dirty="0"/>
              <a:t>Paris (France)</a:t>
            </a:r>
            <a:endParaRPr lang="da-DK" dirty="0"/>
          </a:p>
          <a:p>
            <a:pPr marL="514350" indent="-514350">
              <a:buFont typeface="+mj-lt"/>
              <a:buAutoNum type="alphaLcParenR"/>
            </a:pPr>
            <a:r>
              <a:rPr lang="fr-FR" dirty="0"/>
              <a:t>Copenhague (Danemark)</a:t>
            </a:r>
            <a:endParaRPr lang="da-DK" dirty="0"/>
          </a:p>
        </p:txBody>
      </p:sp>
      <p:pic>
        <p:nvPicPr>
          <p:cNvPr id="13314" name="Picture 2" descr="Reykjavik, la ville la plus verte du monde">
            <a:extLst>
              <a:ext uri="{FF2B5EF4-FFF2-40B4-BE49-F238E27FC236}">
                <a16:creationId xmlns:a16="http://schemas.microsoft.com/office/drawing/2014/main" id="{7EB0ABF8-4FDA-E543-94B5-0FE5A79C3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651" y="2369114"/>
            <a:ext cx="6602361" cy="4401574"/>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FDCE3F6-0761-0D43-AF36-3F903C7C6EA0}"/>
              </a:ext>
            </a:extLst>
          </p:cNvPr>
          <p:cNvSpPr txBox="1"/>
          <p:nvPr/>
        </p:nvSpPr>
        <p:spPr>
          <a:xfrm>
            <a:off x="250723" y="4982204"/>
            <a:ext cx="5220928" cy="1692771"/>
          </a:xfrm>
          <a:prstGeom prst="rect">
            <a:avLst/>
          </a:prstGeom>
          <a:noFill/>
        </p:spPr>
        <p:txBody>
          <a:bodyPr wrap="square" rtlCol="0">
            <a:spAutoFit/>
          </a:bodyPr>
          <a:lstStyle/>
          <a:p>
            <a:r>
              <a:rPr lang="fr-FR" sz="2600" dirty="0">
                <a:solidFill>
                  <a:srgbClr val="00B050"/>
                </a:solidFill>
              </a:rPr>
              <a:t>Aujourd’hui, la cité islandaise est entièrement alimentée par de l’énergie propre qui mise sur la géothermie et l’hydroélectricité</a:t>
            </a:r>
            <a:r>
              <a:rPr lang="da-DK" sz="2600" dirty="0">
                <a:solidFill>
                  <a:srgbClr val="00B050"/>
                </a:solidFill>
              </a:rPr>
              <a:t> </a:t>
            </a:r>
          </a:p>
        </p:txBody>
      </p:sp>
    </p:spTree>
    <p:extLst>
      <p:ext uri="{BB962C8B-B14F-4D97-AF65-F5344CB8AC3E}">
        <p14:creationId xmlns:p14="http://schemas.microsoft.com/office/powerpoint/2010/main" val="150268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2F756-2795-E44A-802B-81732F1E93E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084876C-7EC0-7E42-84F8-098E0400E46B}"/>
              </a:ext>
            </a:extLst>
          </p:cNvPr>
          <p:cNvSpPr>
            <a:spLocks noGrp="1"/>
          </p:cNvSpPr>
          <p:nvPr>
            <p:ph idx="1"/>
          </p:nvPr>
        </p:nvSpPr>
        <p:spPr/>
        <p:txBody>
          <a:bodyPr/>
          <a:lstStyle/>
          <a:p>
            <a:pPr marL="0" indent="0">
              <a:buNone/>
            </a:pPr>
            <a:r>
              <a:rPr lang="fr-FR" dirty="0"/>
              <a:t>Lorsque la température augmente d’un degrés, la production mondiale de céréales diminue d’environ … ?</a:t>
            </a:r>
            <a:endParaRPr lang="da-DK" dirty="0"/>
          </a:p>
          <a:p>
            <a:pPr marL="514350" lvl="0" indent="-514350">
              <a:buFont typeface="+mj-lt"/>
              <a:buAutoNum type="alphaLcParenR"/>
            </a:pPr>
            <a:r>
              <a:rPr lang="fr-FR" dirty="0"/>
              <a:t>2%</a:t>
            </a:r>
            <a:endParaRPr lang="da-DK" dirty="0"/>
          </a:p>
          <a:p>
            <a:pPr marL="514350" lvl="0" indent="-514350">
              <a:buFont typeface="+mj-lt"/>
              <a:buAutoNum type="alphaLcParenR"/>
            </a:pPr>
            <a:r>
              <a:rPr lang="fr-FR" dirty="0"/>
              <a:t>5%</a:t>
            </a:r>
            <a:endParaRPr lang="da-DK" dirty="0"/>
          </a:p>
          <a:p>
            <a:pPr marL="514350" indent="-514350">
              <a:buFont typeface="+mj-lt"/>
              <a:buAutoNum type="alphaLcParenR"/>
            </a:pPr>
            <a:r>
              <a:rPr lang="fr-FR" dirty="0"/>
              <a:t>9%</a:t>
            </a:r>
            <a:endParaRPr lang="da-DK" dirty="0"/>
          </a:p>
        </p:txBody>
      </p:sp>
    </p:spTree>
    <p:extLst>
      <p:ext uri="{BB962C8B-B14F-4D97-AF65-F5344CB8AC3E}">
        <p14:creationId xmlns:p14="http://schemas.microsoft.com/office/powerpoint/2010/main" val="23572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2F756-2795-E44A-802B-81732F1E93E6}"/>
              </a:ext>
            </a:extLst>
          </p:cNvPr>
          <p:cNvSpPr>
            <a:spLocks noGrp="1"/>
          </p:cNvSpPr>
          <p:nvPr>
            <p:ph type="title"/>
          </p:nvPr>
        </p:nvSpPr>
        <p:spPr/>
        <p:txBody>
          <a:bodyPr/>
          <a:lstStyle/>
          <a:p>
            <a:r>
              <a:rPr lang="en-US" dirty="0"/>
              <a:t>13. </a:t>
            </a:r>
            <a:r>
              <a:rPr lang="fr-FR" dirty="0"/>
              <a:t>Mesures relatives à la lutte contre les changements climatiques</a:t>
            </a:r>
            <a:endParaRPr lang="da-DK" dirty="0"/>
          </a:p>
        </p:txBody>
      </p:sp>
      <p:sp>
        <p:nvSpPr>
          <p:cNvPr id="3" name="Pladsholder til indhold 2">
            <a:extLst>
              <a:ext uri="{FF2B5EF4-FFF2-40B4-BE49-F238E27FC236}">
                <a16:creationId xmlns:a16="http://schemas.microsoft.com/office/drawing/2014/main" id="{C084876C-7EC0-7E42-84F8-098E0400E46B}"/>
              </a:ext>
            </a:extLst>
          </p:cNvPr>
          <p:cNvSpPr>
            <a:spLocks noGrp="1"/>
          </p:cNvSpPr>
          <p:nvPr>
            <p:ph idx="1"/>
          </p:nvPr>
        </p:nvSpPr>
        <p:spPr/>
        <p:txBody>
          <a:bodyPr/>
          <a:lstStyle/>
          <a:p>
            <a:pPr marL="0" indent="0">
              <a:buNone/>
            </a:pPr>
            <a:r>
              <a:rPr lang="fr-FR" dirty="0"/>
              <a:t>Lorsque la température augmente d’un degrés, la production mondiale de céréales diminue d’environ … ?</a:t>
            </a:r>
            <a:endParaRPr lang="da-DK" dirty="0"/>
          </a:p>
          <a:p>
            <a:pPr marL="514350" lvl="0" indent="-514350">
              <a:buFont typeface="+mj-lt"/>
              <a:buAutoNum type="alphaLcParenR"/>
            </a:pPr>
            <a:r>
              <a:rPr lang="fr-FR" dirty="0"/>
              <a:t>2%</a:t>
            </a:r>
            <a:endParaRPr lang="da-DK" dirty="0"/>
          </a:p>
          <a:p>
            <a:pPr marL="514350" lvl="0" indent="-514350">
              <a:buFont typeface="+mj-lt"/>
              <a:buAutoNum type="alphaLcParenR"/>
            </a:pPr>
            <a:r>
              <a:rPr lang="fr-FR" dirty="0">
                <a:solidFill>
                  <a:srgbClr val="00B050"/>
                </a:solidFill>
              </a:rPr>
              <a:t>5%</a:t>
            </a:r>
            <a:endParaRPr lang="da-DK" dirty="0">
              <a:solidFill>
                <a:srgbClr val="00B050"/>
              </a:solidFill>
            </a:endParaRPr>
          </a:p>
          <a:p>
            <a:pPr marL="514350" indent="-514350">
              <a:buFont typeface="+mj-lt"/>
              <a:buAutoNum type="alphaLcParenR"/>
            </a:pPr>
            <a:r>
              <a:rPr lang="fr-FR" dirty="0"/>
              <a:t>9%</a:t>
            </a:r>
            <a:endParaRPr lang="da-DK" dirty="0"/>
          </a:p>
        </p:txBody>
      </p:sp>
      <p:pic>
        <p:nvPicPr>
          <p:cNvPr id="14338" name="Picture 2" descr="Tout savoir sur la culture du blé en France - Vert l'avenir">
            <a:extLst>
              <a:ext uri="{FF2B5EF4-FFF2-40B4-BE49-F238E27FC236}">
                <a16:creationId xmlns:a16="http://schemas.microsoft.com/office/drawing/2014/main" id="{A70D5996-0728-8D44-9A2E-0032E7317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778" y="2654710"/>
            <a:ext cx="6128900" cy="40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8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4B81C-043D-E447-B279-81DA2D22889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6EBE9C4-2BD7-374D-B3FF-3D1958FEF6EE}"/>
              </a:ext>
            </a:extLst>
          </p:cNvPr>
          <p:cNvSpPr>
            <a:spLocks noGrp="1"/>
          </p:cNvSpPr>
          <p:nvPr>
            <p:ph idx="1"/>
          </p:nvPr>
        </p:nvSpPr>
        <p:spPr/>
        <p:txBody>
          <a:bodyPr/>
          <a:lstStyle/>
          <a:p>
            <a:pPr marL="0" indent="0">
              <a:buNone/>
            </a:pPr>
            <a:r>
              <a:rPr lang="fr-FR" dirty="0"/>
              <a:t>En 2016, sur 197 pays dans le monde, combien sont considérés en paix ?</a:t>
            </a:r>
            <a:endParaRPr lang="da-DK" dirty="0"/>
          </a:p>
          <a:p>
            <a:pPr marL="514350" lvl="0" indent="-514350">
              <a:buFont typeface="+mj-lt"/>
              <a:buAutoNum type="alphaLcParenR"/>
            </a:pPr>
            <a:r>
              <a:rPr lang="fr-FR" dirty="0"/>
              <a:t>10</a:t>
            </a:r>
            <a:endParaRPr lang="da-DK" dirty="0"/>
          </a:p>
          <a:p>
            <a:pPr marL="514350" lvl="0" indent="-514350">
              <a:buFont typeface="+mj-lt"/>
              <a:buAutoNum type="alphaLcParenR"/>
            </a:pPr>
            <a:r>
              <a:rPr lang="fr-FR" dirty="0"/>
              <a:t>30</a:t>
            </a:r>
            <a:endParaRPr lang="da-DK" dirty="0"/>
          </a:p>
          <a:p>
            <a:pPr marL="514350" lvl="0" indent="-514350">
              <a:buFont typeface="+mj-lt"/>
              <a:buAutoNum type="alphaLcParenR"/>
            </a:pPr>
            <a:r>
              <a:rPr lang="fr-FR" dirty="0"/>
              <a:t>50</a:t>
            </a:r>
            <a:endParaRPr lang="da-DK" dirty="0"/>
          </a:p>
          <a:p>
            <a:pPr marL="514350" indent="-514350">
              <a:buFont typeface="+mj-lt"/>
              <a:buAutoNum type="alphaLcParenR"/>
            </a:pPr>
            <a:r>
              <a:rPr lang="fr-FR" dirty="0"/>
              <a:t>70</a:t>
            </a:r>
            <a:endParaRPr lang="da-DK" dirty="0"/>
          </a:p>
        </p:txBody>
      </p:sp>
    </p:spTree>
    <p:extLst>
      <p:ext uri="{BB962C8B-B14F-4D97-AF65-F5344CB8AC3E}">
        <p14:creationId xmlns:p14="http://schemas.microsoft.com/office/powerpoint/2010/main" val="278018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4B81C-043D-E447-B279-81DA2D22889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6EBE9C4-2BD7-374D-B3FF-3D1958FEF6EE}"/>
              </a:ext>
            </a:extLst>
          </p:cNvPr>
          <p:cNvSpPr>
            <a:spLocks noGrp="1"/>
          </p:cNvSpPr>
          <p:nvPr>
            <p:ph idx="1"/>
          </p:nvPr>
        </p:nvSpPr>
        <p:spPr/>
        <p:txBody>
          <a:bodyPr/>
          <a:lstStyle/>
          <a:p>
            <a:pPr marL="0" indent="0">
              <a:buNone/>
            </a:pPr>
            <a:r>
              <a:rPr lang="fr-FR" dirty="0"/>
              <a:t>En 2016, sur 197 pays dans le monde, combien sont considérés en paix ?</a:t>
            </a:r>
            <a:endParaRPr lang="da-DK" dirty="0"/>
          </a:p>
          <a:p>
            <a:pPr marL="514350" lvl="0" indent="-514350">
              <a:buFont typeface="+mj-lt"/>
              <a:buAutoNum type="alphaLcParenR"/>
            </a:pPr>
            <a:r>
              <a:rPr lang="fr-FR" dirty="0">
                <a:solidFill>
                  <a:srgbClr val="00B050"/>
                </a:solidFill>
              </a:rPr>
              <a:t>10</a:t>
            </a:r>
            <a:endParaRPr lang="da-DK" dirty="0">
              <a:solidFill>
                <a:srgbClr val="00B050"/>
              </a:solidFill>
            </a:endParaRPr>
          </a:p>
          <a:p>
            <a:pPr marL="514350" lvl="0" indent="-514350">
              <a:buFont typeface="+mj-lt"/>
              <a:buAutoNum type="alphaLcParenR"/>
            </a:pPr>
            <a:r>
              <a:rPr lang="fr-FR" dirty="0"/>
              <a:t>30</a:t>
            </a:r>
            <a:endParaRPr lang="da-DK" dirty="0"/>
          </a:p>
          <a:p>
            <a:pPr marL="514350" lvl="0" indent="-514350">
              <a:buFont typeface="+mj-lt"/>
              <a:buAutoNum type="alphaLcParenR"/>
            </a:pPr>
            <a:r>
              <a:rPr lang="fr-FR" dirty="0"/>
              <a:t>50</a:t>
            </a:r>
            <a:endParaRPr lang="da-DK" dirty="0"/>
          </a:p>
          <a:p>
            <a:pPr marL="514350" indent="-514350">
              <a:buFont typeface="+mj-lt"/>
              <a:buAutoNum type="alphaLcParenR"/>
            </a:pPr>
            <a:r>
              <a:rPr lang="fr-FR" dirty="0"/>
              <a:t>70</a:t>
            </a:r>
            <a:endParaRPr lang="da-DK" dirty="0"/>
          </a:p>
        </p:txBody>
      </p:sp>
      <p:sp>
        <p:nvSpPr>
          <p:cNvPr id="4" name="Tekstfelt 3">
            <a:extLst>
              <a:ext uri="{FF2B5EF4-FFF2-40B4-BE49-F238E27FC236}">
                <a16:creationId xmlns:a16="http://schemas.microsoft.com/office/drawing/2014/main" id="{4BC1E287-C76C-144E-B82F-762DB1C0A1EA}"/>
              </a:ext>
            </a:extLst>
          </p:cNvPr>
          <p:cNvSpPr txBox="1"/>
          <p:nvPr/>
        </p:nvSpPr>
        <p:spPr>
          <a:xfrm>
            <a:off x="838200" y="5250427"/>
            <a:ext cx="8423787" cy="1292662"/>
          </a:xfrm>
          <a:prstGeom prst="rect">
            <a:avLst/>
          </a:prstGeom>
          <a:noFill/>
        </p:spPr>
        <p:txBody>
          <a:bodyPr wrap="square" rtlCol="0">
            <a:spAutoFit/>
          </a:bodyPr>
          <a:lstStyle/>
          <a:p>
            <a:r>
              <a:rPr lang="fr-FR" sz="2600" dirty="0">
                <a:solidFill>
                  <a:srgbClr val="00B050"/>
                </a:solidFill>
              </a:rPr>
              <a:t>En 2016, seuls le Botswana, le Chili, le Costa Rica, le Japon, Maurice, le Panama, le Qatar, la Suisse, l’Uruguay et le Vietnam sont vierges de tout conflit.</a:t>
            </a:r>
          </a:p>
        </p:txBody>
      </p:sp>
      <p:pic>
        <p:nvPicPr>
          <p:cNvPr id="16386" name="Picture 2" descr="LA PAIX">
            <a:extLst>
              <a:ext uri="{FF2B5EF4-FFF2-40B4-BE49-F238E27FC236}">
                <a16:creationId xmlns:a16="http://schemas.microsoft.com/office/drawing/2014/main" id="{1431CEDE-C1EC-0E4A-8AA8-589C94850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785" y="2374391"/>
            <a:ext cx="3763015" cy="268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8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77EA3-8F23-1842-9783-95A9A1326CC6}"/>
              </a:ext>
            </a:extLst>
          </p:cNvPr>
          <p:cNvSpPr>
            <a:spLocks noGrp="1"/>
          </p:cNvSpPr>
          <p:nvPr>
            <p:ph type="title"/>
          </p:nvPr>
        </p:nvSpPr>
        <p:spPr/>
        <p:txBody>
          <a:bodyPr/>
          <a:lstStyle/>
          <a:p>
            <a:r>
              <a:rPr lang="fr-FR" dirty="0"/>
              <a:t>6. Eau propre et assainissement</a:t>
            </a:r>
            <a:endParaRPr lang="da-DK" dirty="0"/>
          </a:p>
        </p:txBody>
      </p:sp>
      <p:sp>
        <p:nvSpPr>
          <p:cNvPr id="3" name="Pladsholder til indhold 2">
            <a:extLst>
              <a:ext uri="{FF2B5EF4-FFF2-40B4-BE49-F238E27FC236}">
                <a16:creationId xmlns:a16="http://schemas.microsoft.com/office/drawing/2014/main" id="{A4909EC6-B56A-BF4F-8692-2A72B1DFD913}"/>
              </a:ext>
            </a:extLst>
          </p:cNvPr>
          <p:cNvSpPr>
            <a:spLocks noGrp="1"/>
          </p:cNvSpPr>
          <p:nvPr>
            <p:ph idx="1"/>
          </p:nvPr>
        </p:nvSpPr>
        <p:spPr/>
        <p:txBody>
          <a:bodyPr/>
          <a:lstStyle/>
          <a:p>
            <a:pPr marL="0" indent="0">
              <a:buNone/>
            </a:pPr>
            <a:r>
              <a:rPr lang="fr-FR" dirty="0"/>
              <a:t>Dans le monde, combien de personnes n’ont pas accès à des toilettes propres et saines ? </a:t>
            </a:r>
            <a:endParaRPr lang="da-DK" dirty="0"/>
          </a:p>
          <a:p>
            <a:pPr marL="514350" lvl="0" indent="-514350">
              <a:buFont typeface="+mj-lt"/>
              <a:buAutoNum type="alphaLcParenR"/>
            </a:pPr>
            <a:r>
              <a:rPr lang="fr-FR" dirty="0"/>
              <a:t>1 personne sur 100</a:t>
            </a:r>
            <a:endParaRPr lang="da-DK" dirty="0"/>
          </a:p>
          <a:p>
            <a:pPr marL="514350" lvl="0" indent="-514350">
              <a:buFont typeface="+mj-lt"/>
              <a:buAutoNum type="alphaLcParenR"/>
            </a:pPr>
            <a:r>
              <a:rPr lang="fr-FR" dirty="0"/>
              <a:t>1 personne sur 10 </a:t>
            </a:r>
            <a:endParaRPr lang="da-DK" dirty="0"/>
          </a:p>
          <a:p>
            <a:pPr marL="514350" lvl="0" indent="-514350">
              <a:buFont typeface="+mj-lt"/>
              <a:buAutoNum type="alphaLcParenR"/>
            </a:pPr>
            <a:r>
              <a:rPr lang="fr-FR" dirty="0"/>
              <a:t>1 personne sur 5</a:t>
            </a:r>
            <a:endParaRPr lang="da-DK" dirty="0"/>
          </a:p>
          <a:p>
            <a:pPr marL="514350" indent="-514350">
              <a:buFont typeface="+mj-lt"/>
              <a:buAutoNum type="alphaLcParenR"/>
            </a:pPr>
            <a:r>
              <a:rPr lang="fr-FR" dirty="0">
                <a:solidFill>
                  <a:srgbClr val="00B050"/>
                </a:solidFill>
              </a:rPr>
              <a:t>1 personne sur 3</a:t>
            </a:r>
            <a:r>
              <a:rPr lang="da-DK" dirty="0">
                <a:solidFill>
                  <a:srgbClr val="00B050"/>
                </a:solidFill>
                <a:effectLst/>
              </a:rPr>
              <a:t> </a:t>
            </a:r>
            <a:endParaRPr lang="da-DK" dirty="0">
              <a:solidFill>
                <a:srgbClr val="00B050"/>
              </a:solidFill>
            </a:endParaRPr>
          </a:p>
        </p:txBody>
      </p:sp>
      <p:pic>
        <p:nvPicPr>
          <p:cNvPr id="1026" name="Picture 2" descr="Two dilapidated open-air squatting toilets with scaling blue-painted walls.">
            <a:extLst>
              <a:ext uri="{FF2B5EF4-FFF2-40B4-BE49-F238E27FC236}">
                <a16:creationId xmlns:a16="http://schemas.microsoft.com/office/drawing/2014/main" id="{27843D4A-65A2-3E4C-BDE0-B62A8AC9D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477" y="2925097"/>
            <a:ext cx="7187380" cy="359369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C67050CE-F289-A448-B4CC-6CCA0E2456C9}"/>
              </a:ext>
            </a:extLst>
          </p:cNvPr>
          <p:cNvSpPr txBox="1"/>
          <p:nvPr/>
        </p:nvSpPr>
        <p:spPr>
          <a:xfrm>
            <a:off x="226143" y="5055213"/>
            <a:ext cx="4552334" cy="1292662"/>
          </a:xfrm>
          <a:prstGeom prst="rect">
            <a:avLst/>
          </a:prstGeom>
          <a:noFill/>
        </p:spPr>
        <p:txBody>
          <a:bodyPr wrap="square" rtlCol="0">
            <a:spAutoFit/>
          </a:bodyPr>
          <a:lstStyle/>
          <a:p>
            <a:r>
              <a:rPr lang="fr-FR" sz="2600" dirty="0">
                <a:solidFill>
                  <a:srgbClr val="00B050"/>
                </a:solidFill>
              </a:rPr>
              <a:t>À travers le monde, 2,4 milliards de personnes vivent sans installation sanitaire adéquat</a:t>
            </a:r>
            <a:r>
              <a:rPr lang="fr-FR" sz="2600" dirty="0"/>
              <a:t> </a:t>
            </a:r>
          </a:p>
        </p:txBody>
      </p:sp>
    </p:spTree>
    <p:extLst>
      <p:ext uri="{BB962C8B-B14F-4D97-AF65-F5344CB8AC3E}">
        <p14:creationId xmlns:p14="http://schemas.microsoft.com/office/powerpoint/2010/main" val="3155780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E994F-CFBF-3948-A1D2-CF8AF6A8A5B0}"/>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EFDB6791-D0CD-E24E-B20F-98569A146A66}"/>
              </a:ext>
            </a:extLst>
          </p:cNvPr>
          <p:cNvSpPr>
            <a:spLocks noGrp="1"/>
          </p:cNvSpPr>
          <p:nvPr>
            <p:ph idx="1"/>
          </p:nvPr>
        </p:nvSpPr>
        <p:spPr/>
        <p:txBody>
          <a:bodyPr/>
          <a:lstStyle/>
          <a:p>
            <a:pPr marL="0" indent="0">
              <a:buNone/>
            </a:pPr>
            <a:r>
              <a:rPr lang="fr-FR" dirty="0"/>
              <a:t>Combien de personnes vivent dans une situation de pauvreté ou d’exclusion sociale en Union Européenne ?</a:t>
            </a:r>
            <a:endParaRPr lang="da-DK" dirty="0"/>
          </a:p>
          <a:p>
            <a:pPr marL="514350" lvl="0" indent="-514350">
              <a:buFont typeface="+mj-lt"/>
              <a:buAutoNum type="alphaLcParenR"/>
            </a:pPr>
            <a:r>
              <a:rPr lang="fr-FR" dirty="0"/>
              <a:t>9 millions (soit 1,2 % de la population européenne)</a:t>
            </a:r>
            <a:endParaRPr lang="da-DK" dirty="0"/>
          </a:p>
          <a:p>
            <a:pPr marL="514350" lvl="0" indent="-514350">
              <a:buFont typeface="+mj-lt"/>
              <a:buAutoNum type="alphaLcParenR"/>
            </a:pPr>
            <a:r>
              <a:rPr lang="fr-FR" dirty="0"/>
              <a:t>59 millions (soit 8 % de la population européenne)</a:t>
            </a:r>
            <a:endParaRPr lang="da-DK" dirty="0"/>
          </a:p>
          <a:p>
            <a:pPr marL="514350" indent="-514350">
              <a:buFont typeface="+mj-lt"/>
              <a:buAutoNum type="alphaLcParenR"/>
            </a:pPr>
            <a:r>
              <a:rPr lang="fr-FR" dirty="0"/>
              <a:t>119 millions (soit 16,1 % de la population européenne)</a:t>
            </a:r>
            <a:endParaRPr lang="da-DK" dirty="0"/>
          </a:p>
        </p:txBody>
      </p:sp>
    </p:spTree>
    <p:extLst>
      <p:ext uri="{BB962C8B-B14F-4D97-AF65-F5344CB8AC3E}">
        <p14:creationId xmlns:p14="http://schemas.microsoft.com/office/powerpoint/2010/main" val="313429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E994F-CFBF-3948-A1D2-CF8AF6A8A5B0}"/>
              </a:ext>
            </a:extLst>
          </p:cNvPr>
          <p:cNvSpPr>
            <a:spLocks noGrp="1"/>
          </p:cNvSpPr>
          <p:nvPr>
            <p:ph type="title"/>
          </p:nvPr>
        </p:nvSpPr>
        <p:spPr/>
        <p:txBody>
          <a:bodyPr/>
          <a:lstStyle/>
          <a:p>
            <a:r>
              <a:rPr lang="fr-FR" dirty="0"/>
              <a:t>1. Pas de pauvreté</a:t>
            </a:r>
            <a:endParaRPr lang="da-DK" dirty="0"/>
          </a:p>
        </p:txBody>
      </p:sp>
      <p:sp>
        <p:nvSpPr>
          <p:cNvPr id="3" name="Pladsholder til indhold 2">
            <a:extLst>
              <a:ext uri="{FF2B5EF4-FFF2-40B4-BE49-F238E27FC236}">
                <a16:creationId xmlns:a16="http://schemas.microsoft.com/office/drawing/2014/main" id="{EFDB6791-D0CD-E24E-B20F-98569A146A66}"/>
              </a:ext>
            </a:extLst>
          </p:cNvPr>
          <p:cNvSpPr>
            <a:spLocks noGrp="1"/>
          </p:cNvSpPr>
          <p:nvPr>
            <p:ph idx="1"/>
          </p:nvPr>
        </p:nvSpPr>
        <p:spPr/>
        <p:txBody>
          <a:bodyPr/>
          <a:lstStyle/>
          <a:p>
            <a:pPr marL="0" indent="0">
              <a:buNone/>
            </a:pPr>
            <a:r>
              <a:rPr lang="fr-FR" dirty="0"/>
              <a:t>Combien de personnes vivent dans une situation de pauvreté ou d’exclusion sociale en Union Européenne ?</a:t>
            </a:r>
            <a:endParaRPr lang="da-DK" dirty="0"/>
          </a:p>
          <a:p>
            <a:pPr marL="514350" lvl="0" indent="-514350">
              <a:buFont typeface="+mj-lt"/>
              <a:buAutoNum type="alphaLcParenR"/>
            </a:pPr>
            <a:r>
              <a:rPr lang="fr-FR" dirty="0"/>
              <a:t>9 millions (soit 1,2 % de la population européenne)</a:t>
            </a:r>
            <a:endParaRPr lang="da-DK" dirty="0"/>
          </a:p>
          <a:p>
            <a:pPr marL="514350" lvl="0" indent="-514350">
              <a:buFont typeface="+mj-lt"/>
              <a:buAutoNum type="alphaLcParenR"/>
            </a:pPr>
            <a:r>
              <a:rPr lang="fr-FR" dirty="0"/>
              <a:t>59 millions (soit 8 % de la population européenne)</a:t>
            </a:r>
            <a:endParaRPr lang="da-DK" dirty="0"/>
          </a:p>
          <a:p>
            <a:pPr marL="514350" indent="-514350">
              <a:buFont typeface="+mj-lt"/>
              <a:buAutoNum type="alphaLcParenR"/>
            </a:pPr>
            <a:r>
              <a:rPr lang="fr-FR" dirty="0">
                <a:solidFill>
                  <a:srgbClr val="00B050"/>
                </a:solidFill>
              </a:rPr>
              <a:t>119 millions (soit 16,1 % de la population européenne)</a:t>
            </a:r>
            <a:endParaRPr lang="da-DK" dirty="0">
              <a:solidFill>
                <a:srgbClr val="00B050"/>
              </a:solidFill>
            </a:endParaRPr>
          </a:p>
        </p:txBody>
      </p:sp>
      <p:pic>
        <p:nvPicPr>
          <p:cNvPr id="17410" name="Picture 2" descr="La pauvreté en Europe">
            <a:extLst>
              <a:ext uri="{FF2B5EF4-FFF2-40B4-BE49-F238E27FC236}">
                <a16:creationId xmlns:a16="http://schemas.microsoft.com/office/drawing/2014/main" id="{10F1DD8D-0438-D143-BB05-83EE1940D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329" y="4472858"/>
            <a:ext cx="3334363" cy="222290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119 millions de personnes menacées de pauvreté en Europe">
            <a:extLst>
              <a:ext uri="{FF2B5EF4-FFF2-40B4-BE49-F238E27FC236}">
                <a16:creationId xmlns:a16="http://schemas.microsoft.com/office/drawing/2014/main" id="{879A904E-81F9-5A40-A17C-9C4543AEB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606" y="4472858"/>
            <a:ext cx="3978787" cy="223806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Plus de 120 millions d'Européens au bord de la pauvreté">
            <a:extLst>
              <a:ext uri="{FF2B5EF4-FFF2-40B4-BE49-F238E27FC236}">
                <a16:creationId xmlns:a16="http://schemas.microsoft.com/office/drawing/2014/main" id="{2799ACB0-E61A-7B4E-9899-653D6BDD4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76" y="4473474"/>
            <a:ext cx="3348357" cy="222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58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5F694-F641-B448-80EB-11B974CAD527}"/>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12633BE-59EE-0442-9A71-C440416316E4}"/>
              </a:ext>
            </a:extLst>
          </p:cNvPr>
          <p:cNvSpPr>
            <a:spLocks noGrp="1"/>
          </p:cNvSpPr>
          <p:nvPr>
            <p:ph idx="1"/>
          </p:nvPr>
        </p:nvSpPr>
        <p:spPr/>
        <p:txBody>
          <a:bodyPr/>
          <a:lstStyle/>
          <a:p>
            <a:pPr marL="0" indent="0">
              <a:buNone/>
            </a:pPr>
            <a:r>
              <a:rPr lang="fr-FR" dirty="0"/>
              <a:t>Combien d’hectares de forêts disparaissent chaque année ?</a:t>
            </a:r>
            <a:endParaRPr lang="da-DK" dirty="0"/>
          </a:p>
          <a:p>
            <a:pPr marL="514350" lvl="0" indent="-514350">
              <a:buFont typeface="+mj-lt"/>
              <a:buAutoNum type="alphaLcParenR"/>
            </a:pPr>
            <a:r>
              <a:rPr lang="fr-FR" dirty="0"/>
              <a:t>1300 d’hectares (soit 1530 terrains de foot)</a:t>
            </a:r>
            <a:endParaRPr lang="da-DK" dirty="0"/>
          </a:p>
          <a:p>
            <a:pPr marL="514350" lvl="0" indent="-514350">
              <a:buFont typeface="+mj-lt"/>
              <a:buAutoNum type="alphaLcParenR"/>
            </a:pPr>
            <a:r>
              <a:rPr lang="fr-FR" dirty="0"/>
              <a:t>13000 d’hectares (soit 15300 terrains de foot)</a:t>
            </a:r>
            <a:endParaRPr lang="da-DK" dirty="0"/>
          </a:p>
          <a:p>
            <a:pPr marL="514350" indent="-514350">
              <a:buFont typeface="+mj-lt"/>
              <a:buAutoNum type="alphaLcParenR"/>
            </a:pPr>
            <a:r>
              <a:rPr lang="fr-FR" dirty="0"/>
              <a:t>13 millions d’hectares (soit 15 millions de terrains de foot)</a:t>
            </a:r>
            <a:endParaRPr lang="da-DK" dirty="0"/>
          </a:p>
        </p:txBody>
      </p:sp>
    </p:spTree>
    <p:extLst>
      <p:ext uri="{BB962C8B-B14F-4D97-AF65-F5344CB8AC3E}">
        <p14:creationId xmlns:p14="http://schemas.microsoft.com/office/powerpoint/2010/main" val="139112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5F694-F641-B448-80EB-11B974CAD527}"/>
              </a:ext>
            </a:extLst>
          </p:cNvPr>
          <p:cNvSpPr>
            <a:spLocks noGrp="1"/>
          </p:cNvSpPr>
          <p:nvPr>
            <p:ph type="title"/>
          </p:nvPr>
        </p:nvSpPr>
        <p:spPr/>
        <p:txBody>
          <a:bodyPr/>
          <a:lstStyle/>
          <a:p>
            <a:r>
              <a:rPr lang="en-US" dirty="0"/>
              <a:t>15. </a:t>
            </a:r>
            <a:r>
              <a:rPr lang="fr-FR" dirty="0"/>
              <a:t>Vie terrestre</a:t>
            </a:r>
            <a:endParaRPr lang="da-DK" dirty="0"/>
          </a:p>
        </p:txBody>
      </p:sp>
      <p:sp>
        <p:nvSpPr>
          <p:cNvPr id="3" name="Pladsholder til indhold 2">
            <a:extLst>
              <a:ext uri="{FF2B5EF4-FFF2-40B4-BE49-F238E27FC236}">
                <a16:creationId xmlns:a16="http://schemas.microsoft.com/office/drawing/2014/main" id="{312633BE-59EE-0442-9A71-C440416316E4}"/>
              </a:ext>
            </a:extLst>
          </p:cNvPr>
          <p:cNvSpPr>
            <a:spLocks noGrp="1"/>
          </p:cNvSpPr>
          <p:nvPr>
            <p:ph idx="1"/>
          </p:nvPr>
        </p:nvSpPr>
        <p:spPr/>
        <p:txBody>
          <a:bodyPr/>
          <a:lstStyle/>
          <a:p>
            <a:pPr marL="0" indent="0">
              <a:buNone/>
            </a:pPr>
            <a:r>
              <a:rPr lang="fr-FR" dirty="0"/>
              <a:t>Combien d’hectares de forêts disparaissent chaque année ?</a:t>
            </a:r>
            <a:endParaRPr lang="da-DK" dirty="0"/>
          </a:p>
          <a:p>
            <a:pPr marL="514350" lvl="0" indent="-514350">
              <a:buFont typeface="+mj-lt"/>
              <a:buAutoNum type="alphaLcParenR"/>
            </a:pPr>
            <a:r>
              <a:rPr lang="fr-FR" dirty="0"/>
              <a:t>1300 d’hectares (soit 1530 terrains de foot)</a:t>
            </a:r>
            <a:endParaRPr lang="da-DK" dirty="0"/>
          </a:p>
          <a:p>
            <a:pPr marL="514350" lvl="0" indent="-514350">
              <a:buFont typeface="+mj-lt"/>
              <a:buAutoNum type="alphaLcParenR"/>
            </a:pPr>
            <a:r>
              <a:rPr lang="fr-FR" dirty="0"/>
              <a:t>13000 d’hectares (soit 15300 terrains de foot)</a:t>
            </a:r>
            <a:endParaRPr lang="da-DK" dirty="0"/>
          </a:p>
          <a:p>
            <a:pPr marL="514350" indent="-514350">
              <a:buFont typeface="+mj-lt"/>
              <a:buAutoNum type="alphaLcParenR"/>
            </a:pPr>
            <a:r>
              <a:rPr lang="fr-FR" dirty="0">
                <a:solidFill>
                  <a:srgbClr val="00B050"/>
                </a:solidFill>
              </a:rPr>
              <a:t>13 millions d’hectares (soit 15 millions de terrains de foot)</a:t>
            </a:r>
            <a:endParaRPr lang="da-DK" dirty="0">
              <a:solidFill>
                <a:srgbClr val="00B050"/>
              </a:solidFill>
            </a:endParaRPr>
          </a:p>
        </p:txBody>
      </p:sp>
      <p:pic>
        <p:nvPicPr>
          <p:cNvPr id="18434" name="Picture 2" descr="How Deforestation Can Make Us Sick">
            <a:extLst>
              <a:ext uri="{FF2B5EF4-FFF2-40B4-BE49-F238E27FC236}">
                <a16:creationId xmlns:a16="http://schemas.microsoft.com/office/drawing/2014/main" id="{373BBECA-E2DE-4E49-829C-12E2C9277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026" y="3873193"/>
            <a:ext cx="5368412" cy="2879930"/>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7AFCDF6-F005-4043-A526-6FC44F6BF177}"/>
              </a:ext>
            </a:extLst>
          </p:cNvPr>
          <p:cNvSpPr txBox="1"/>
          <p:nvPr/>
        </p:nvSpPr>
        <p:spPr>
          <a:xfrm>
            <a:off x="838200" y="4660242"/>
            <a:ext cx="5412658" cy="2092881"/>
          </a:xfrm>
          <a:prstGeom prst="rect">
            <a:avLst/>
          </a:prstGeom>
          <a:noFill/>
        </p:spPr>
        <p:txBody>
          <a:bodyPr wrap="square" rtlCol="0">
            <a:spAutoFit/>
          </a:bodyPr>
          <a:lstStyle/>
          <a:p>
            <a:r>
              <a:rPr lang="fr-FR" sz="2600" dirty="0">
                <a:solidFill>
                  <a:srgbClr val="00B050"/>
                </a:solidFill>
              </a:rPr>
              <a:t>Les forêts abritent 80 % de la biodiversité terrestre et permettent de subvenir aux besoins de 1,6 milliard de personnes (les poumons de la planète).</a:t>
            </a:r>
          </a:p>
        </p:txBody>
      </p:sp>
    </p:spTree>
    <p:extLst>
      <p:ext uri="{BB962C8B-B14F-4D97-AF65-F5344CB8AC3E}">
        <p14:creationId xmlns:p14="http://schemas.microsoft.com/office/powerpoint/2010/main" val="3579885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7C5FF-FC8E-924B-B03F-F3C41B04EE2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7D0BA1FD-68FD-AC45-A301-D8E98C56EA09}"/>
              </a:ext>
            </a:extLst>
          </p:cNvPr>
          <p:cNvSpPr>
            <a:spLocks noGrp="1"/>
          </p:cNvSpPr>
          <p:nvPr>
            <p:ph idx="1"/>
          </p:nvPr>
        </p:nvSpPr>
        <p:spPr/>
        <p:txBody>
          <a:bodyPr/>
          <a:lstStyle/>
          <a:p>
            <a:pPr marL="0" indent="0">
              <a:buNone/>
            </a:pPr>
            <a:r>
              <a:rPr lang="fr-FR" dirty="0"/>
              <a:t>Trouve l’intrus. L’énergie non polluante peut être produite avec ... ?</a:t>
            </a:r>
            <a:endParaRPr lang="da-DK" dirty="0"/>
          </a:p>
          <a:p>
            <a:pPr marL="514350" lvl="0" indent="-514350">
              <a:buFont typeface="+mj-lt"/>
              <a:buAutoNum type="alphaLcParenR"/>
            </a:pPr>
            <a:r>
              <a:rPr lang="fr-FR" dirty="0"/>
              <a:t>Le nucléaire</a:t>
            </a:r>
            <a:endParaRPr lang="da-DK" dirty="0"/>
          </a:p>
          <a:p>
            <a:pPr marL="514350" lvl="0" indent="-514350">
              <a:buFont typeface="+mj-lt"/>
              <a:buAutoNum type="alphaLcParenR"/>
            </a:pPr>
            <a:r>
              <a:rPr lang="fr-FR" dirty="0"/>
              <a:t>Le soleil</a:t>
            </a:r>
            <a:endParaRPr lang="da-DK" dirty="0"/>
          </a:p>
          <a:p>
            <a:pPr marL="514350" lvl="0" indent="-514350">
              <a:buFont typeface="+mj-lt"/>
              <a:buAutoNum type="alphaLcParenR"/>
            </a:pPr>
            <a:r>
              <a:rPr lang="fr-FR" dirty="0"/>
              <a:t>Le pétrole</a:t>
            </a:r>
            <a:endParaRPr lang="da-DK" dirty="0"/>
          </a:p>
          <a:p>
            <a:pPr marL="514350" lvl="0" indent="-514350">
              <a:buFont typeface="+mj-lt"/>
              <a:buAutoNum type="alphaLcParenR"/>
            </a:pPr>
            <a:r>
              <a:rPr lang="fr-FR" dirty="0"/>
              <a:t>Le vent</a:t>
            </a:r>
            <a:endParaRPr lang="da-DK" dirty="0"/>
          </a:p>
          <a:p>
            <a:pPr marL="514350" lvl="0" indent="-514350">
              <a:buFont typeface="+mj-lt"/>
              <a:buAutoNum type="alphaLcParenR"/>
            </a:pPr>
            <a:r>
              <a:rPr lang="fr-FR" dirty="0"/>
              <a:t>Les vaques</a:t>
            </a:r>
            <a:endParaRPr lang="da-DK" dirty="0"/>
          </a:p>
          <a:p>
            <a:pPr marL="514350" indent="-514350">
              <a:buFont typeface="+mj-lt"/>
              <a:buAutoNum type="alphaLcParenR"/>
            </a:pPr>
            <a:r>
              <a:rPr lang="fr-FR" dirty="0"/>
              <a:t>Le charbon</a:t>
            </a:r>
            <a:endParaRPr lang="da-DK" dirty="0"/>
          </a:p>
        </p:txBody>
      </p:sp>
    </p:spTree>
    <p:extLst>
      <p:ext uri="{BB962C8B-B14F-4D97-AF65-F5344CB8AC3E}">
        <p14:creationId xmlns:p14="http://schemas.microsoft.com/office/powerpoint/2010/main" val="171319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7C5FF-FC8E-924B-B03F-F3C41B04EE2C}"/>
              </a:ext>
            </a:extLst>
          </p:cNvPr>
          <p:cNvSpPr>
            <a:spLocks noGrp="1"/>
          </p:cNvSpPr>
          <p:nvPr>
            <p:ph type="title"/>
          </p:nvPr>
        </p:nvSpPr>
        <p:spPr/>
        <p:txBody>
          <a:bodyPr/>
          <a:lstStyle/>
          <a:p>
            <a:r>
              <a:rPr lang="fr-FR" dirty="0"/>
              <a:t>7. Énergie propre et d’un coût abordable</a:t>
            </a:r>
            <a:endParaRPr lang="da-DK" dirty="0"/>
          </a:p>
        </p:txBody>
      </p:sp>
      <p:sp>
        <p:nvSpPr>
          <p:cNvPr id="3" name="Pladsholder til indhold 2">
            <a:extLst>
              <a:ext uri="{FF2B5EF4-FFF2-40B4-BE49-F238E27FC236}">
                <a16:creationId xmlns:a16="http://schemas.microsoft.com/office/drawing/2014/main" id="{7D0BA1FD-68FD-AC45-A301-D8E98C56EA09}"/>
              </a:ext>
            </a:extLst>
          </p:cNvPr>
          <p:cNvSpPr>
            <a:spLocks noGrp="1"/>
          </p:cNvSpPr>
          <p:nvPr>
            <p:ph idx="1"/>
          </p:nvPr>
        </p:nvSpPr>
        <p:spPr/>
        <p:txBody>
          <a:bodyPr/>
          <a:lstStyle/>
          <a:p>
            <a:pPr marL="0" indent="0">
              <a:buNone/>
            </a:pPr>
            <a:r>
              <a:rPr lang="fr-FR" dirty="0"/>
              <a:t>Trouve l’intrus. L’énergie non polluante peut être produite avec ... ?</a:t>
            </a:r>
            <a:endParaRPr lang="da-DK" dirty="0"/>
          </a:p>
          <a:p>
            <a:pPr marL="514350" lvl="0" indent="-514350">
              <a:buFont typeface="+mj-lt"/>
              <a:buAutoNum type="alphaLcParenR"/>
            </a:pPr>
            <a:r>
              <a:rPr lang="fr-FR" dirty="0">
                <a:solidFill>
                  <a:srgbClr val="00B050"/>
                </a:solidFill>
              </a:rPr>
              <a:t>Le nucléaire</a:t>
            </a:r>
            <a:endParaRPr lang="da-DK" dirty="0">
              <a:solidFill>
                <a:srgbClr val="00B050"/>
              </a:solidFill>
            </a:endParaRPr>
          </a:p>
          <a:p>
            <a:pPr marL="514350" lvl="0" indent="-514350">
              <a:buFont typeface="+mj-lt"/>
              <a:buAutoNum type="alphaLcParenR"/>
            </a:pPr>
            <a:r>
              <a:rPr lang="fr-FR" dirty="0"/>
              <a:t>Le soleil</a:t>
            </a:r>
            <a:endParaRPr lang="da-DK" dirty="0"/>
          </a:p>
          <a:p>
            <a:pPr marL="514350" lvl="0" indent="-514350">
              <a:buFont typeface="+mj-lt"/>
              <a:buAutoNum type="alphaLcParenR"/>
            </a:pPr>
            <a:r>
              <a:rPr lang="fr-FR" dirty="0">
                <a:solidFill>
                  <a:srgbClr val="00B050"/>
                </a:solidFill>
              </a:rPr>
              <a:t>Le pétrole</a:t>
            </a:r>
            <a:endParaRPr lang="da-DK" dirty="0">
              <a:solidFill>
                <a:srgbClr val="00B050"/>
              </a:solidFill>
            </a:endParaRPr>
          </a:p>
          <a:p>
            <a:pPr marL="514350" lvl="0" indent="-514350">
              <a:buFont typeface="+mj-lt"/>
              <a:buAutoNum type="alphaLcParenR"/>
            </a:pPr>
            <a:r>
              <a:rPr lang="fr-FR" dirty="0"/>
              <a:t>Le vent</a:t>
            </a:r>
            <a:endParaRPr lang="da-DK" dirty="0"/>
          </a:p>
          <a:p>
            <a:pPr marL="514350" lvl="0" indent="-514350">
              <a:buFont typeface="+mj-lt"/>
              <a:buAutoNum type="alphaLcParenR"/>
            </a:pPr>
            <a:r>
              <a:rPr lang="fr-FR" dirty="0"/>
              <a:t>Les vaques</a:t>
            </a:r>
            <a:endParaRPr lang="da-DK" dirty="0"/>
          </a:p>
          <a:p>
            <a:pPr marL="514350" indent="-514350">
              <a:buFont typeface="+mj-lt"/>
              <a:buAutoNum type="alphaLcParenR"/>
            </a:pPr>
            <a:r>
              <a:rPr lang="fr-FR" dirty="0">
                <a:solidFill>
                  <a:srgbClr val="00B050"/>
                </a:solidFill>
              </a:rPr>
              <a:t>Le charbon</a:t>
            </a:r>
            <a:endParaRPr lang="da-DK" dirty="0">
              <a:solidFill>
                <a:srgbClr val="00B050"/>
              </a:solidFill>
            </a:endParaRPr>
          </a:p>
        </p:txBody>
      </p:sp>
      <p:pic>
        <p:nvPicPr>
          <p:cNvPr id="19458" name="Picture 2" descr="Green houses &amp; environment">
            <a:extLst>
              <a:ext uri="{FF2B5EF4-FFF2-40B4-BE49-F238E27FC236}">
                <a16:creationId xmlns:a16="http://schemas.microsoft.com/office/drawing/2014/main" id="{BDFEC699-A473-DC41-8DE1-1CCCD8BA2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981" y="2416174"/>
            <a:ext cx="5734665" cy="430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59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E4323ED8-2DF0-0D43-925C-32AED5A0DCF5}"/>
              </a:ext>
            </a:extLst>
          </p:cNvPr>
          <p:cNvPicPr>
            <a:picLocks noGrp="1" noChangeAspect="1"/>
          </p:cNvPicPr>
          <p:nvPr>
            <p:ph idx="1"/>
          </p:nvPr>
        </p:nvPicPr>
        <p:blipFill>
          <a:blip r:embed="rId2"/>
          <a:stretch>
            <a:fillRect/>
          </a:stretch>
        </p:blipFill>
        <p:spPr>
          <a:xfrm>
            <a:off x="2849219" y="7490"/>
            <a:ext cx="6850510" cy="6850510"/>
          </a:xfrm>
        </p:spPr>
      </p:pic>
    </p:spTree>
    <p:extLst>
      <p:ext uri="{BB962C8B-B14F-4D97-AF65-F5344CB8AC3E}">
        <p14:creationId xmlns:p14="http://schemas.microsoft.com/office/powerpoint/2010/main" val="3807092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3D9C5-315D-0643-8C2B-AA1F30C6C265}"/>
              </a:ext>
            </a:extLst>
          </p:cNvPr>
          <p:cNvSpPr>
            <a:spLocks noGrp="1"/>
          </p:cNvSpPr>
          <p:nvPr>
            <p:ph type="title"/>
          </p:nvPr>
        </p:nvSpPr>
        <p:spPr/>
        <p:txBody>
          <a:bodyPr/>
          <a:lstStyle/>
          <a:p>
            <a:r>
              <a:rPr lang="fr-FR" dirty="0"/>
              <a:t>Présentation d’un objectif de développement durable</a:t>
            </a:r>
          </a:p>
        </p:txBody>
      </p:sp>
      <p:sp>
        <p:nvSpPr>
          <p:cNvPr id="3" name="Pladsholder til indhold 2">
            <a:extLst>
              <a:ext uri="{FF2B5EF4-FFF2-40B4-BE49-F238E27FC236}">
                <a16:creationId xmlns:a16="http://schemas.microsoft.com/office/drawing/2014/main" id="{62092364-0F0C-A944-B79E-4C719838DFE2}"/>
              </a:ext>
            </a:extLst>
          </p:cNvPr>
          <p:cNvSpPr>
            <a:spLocks noGrp="1"/>
          </p:cNvSpPr>
          <p:nvPr>
            <p:ph idx="1"/>
          </p:nvPr>
        </p:nvSpPr>
        <p:spPr>
          <a:xfrm>
            <a:off x="838200" y="1825624"/>
            <a:ext cx="10515600" cy="4884891"/>
          </a:xfrm>
        </p:spPr>
        <p:txBody>
          <a:bodyPr>
            <a:normAutofit fontScale="85000" lnSpcReduction="10000"/>
          </a:bodyPr>
          <a:lstStyle/>
          <a:p>
            <a:r>
              <a:rPr lang="fr-FR" dirty="0"/>
              <a:t>Choisissez un objectif </a:t>
            </a:r>
          </a:p>
          <a:p>
            <a:r>
              <a:rPr lang="fr-FR" dirty="0"/>
              <a:t>Cherchez des informations</a:t>
            </a:r>
          </a:p>
          <a:p>
            <a:r>
              <a:rPr lang="fr-FR" dirty="0"/>
              <a:t>Faites une présentations en orale</a:t>
            </a:r>
          </a:p>
          <a:p>
            <a:pPr marL="0" indent="0">
              <a:buNone/>
            </a:pPr>
            <a:endParaRPr lang="fr-FR" dirty="0"/>
          </a:p>
          <a:p>
            <a:pPr marL="0" indent="0">
              <a:buNone/>
            </a:pPr>
            <a:r>
              <a:rPr lang="fr-FR" dirty="0">
                <a:solidFill>
                  <a:schemeClr val="accent1"/>
                </a:solidFill>
              </a:rPr>
              <a:t>Pour la présentation vous pouvez vous inspirer des questions ci-dessous</a:t>
            </a:r>
          </a:p>
          <a:p>
            <a:r>
              <a:rPr lang="fr-FR" dirty="0"/>
              <a:t> Votre objectif choisi, de quoi s’agit-il ?  </a:t>
            </a:r>
            <a:endParaRPr lang="da-DK" dirty="0"/>
          </a:p>
          <a:p>
            <a:r>
              <a:rPr lang="fr-FR" dirty="0"/>
              <a:t>Pourquoi pensez-vous que cet objectif est important ?</a:t>
            </a:r>
            <a:endParaRPr lang="da-DK" dirty="0"/>
          </a:p>
          <a:p>
            <a:r>
              <a:rPr lang="fr-FR" dirty="0"/>
              <a:t>Quelle est la situation actuelle de l’objectif dans le monde ?  </a:t>
            </a:r>
            <a:endParaRPr lang="da-DK" dirty="0"/>
          </a:p>
          <a:p>
            <a:r>
              <a:rPr lang="fr-FR" dirty="0"/>
              <a:t>Est-ce que l’objectif sera facile ou difficile à atteindre ? Quels sont les défis ? </a:t>
            </a:r>
            <a:endParaRPr lang="da-DK" dirty="0"/>
          </a:p>
          <a:p>
            <a:r>
              <a:rPr lang="fr-FR" dirty="0"/>
              <a:t>Quel rôle joue l’objectif dans vos propres vies ?</a:t>
            </a:r>
            <a:endParaRPr lang="da-DK" dirty="0"/>
          </a:p>
          <a:p>
            <a:r>
              <a:rPr lang="fr-FR" dirty="0"/>
              <a:t>Qu’est-ce que vous pouvez/nous pouvons faire au Danemark pour accomplir l’objectif </a:t>
            </a:r>
            <a:r>
              <a:rPr lang="da-DK" dirty="0">
                <a:effectLst/>
              </a:rPr>
              <a:t> </a:t>
            </a:r>
            <a:endParaRPr lang="fr-FR" dirty="0"/>
          </a:p>
          <a:p>
            <a:pPr marL="0" indent="0">
              <a:buNone/>
            </a:pPr>
            <a:endParaRPr lang="fr-FR" dirty="0"/>
          </a:p>
        </p:txBody>
      </p:sp>
    </p:spTree>
    <p:extLst>
      <p:ext uri="{BB962C8B-B14F-4D97-AF65-F5344CB8AC3E}">
        <p14:creationId xmlns:p14="http://schemas.microsoft.com/office/powerpoint/2010/main" val="1225723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4F050-973F-9941-BCD3-FED1DF969210}"/>
              </a:ext>
            </a:extLst>
          </p:cNvPr>
          <p:cNvSpPr>
            <a:spLocks noGrp="1"/>
          </p:cNvSpPr>
          <p:nvPr>
            <p:ph type="title"/>
          </p:nvPr>
        </p:nvSpPr>
        <p:spPr/>
        <p:txBody>
          <a:bodyPr/>
          <a:lstStyle/>
          <a:p>
            <a:r>
              <a:rPr lang="fr-FR" dirty="0"/>
              <a:t>Chercher des informations</a:t>
            </a:r>
          </a:p>
        </p:txBody>
      </p:sp>
      <p:sp>
        <p:nvSpPr>
          <p:cNvPr id="3" name="Pladsholder til indhold 2">
            <a:extLst>
              <a:ext uri="{FF2B5EF4-FFF2-40B4-BE49-F238E27FC236}">
                <a16:creationId xmlns:a16="http://schemas.microsoft.com/office/drawing/2014/main" id="{3A9DF69D-6920-904E-837C-E401FC283AB9}"/>
              </a:ext>
            </a:extLst>
          </p:cNvPr>
          <p:cNvSpPr>
            <a:spLocks noGrp="1"/>
          </p:cNvSpPr>
          <p:nvPr>
            <p:ph idx="1"/>
          </p:nvPr>
        </p:nvSpPr>
        <p:spPr/>
        <p:txBody>
          <a:bodyPr/>
          <a:lstStyle/>
          <a:p>
            <a:pPr marL="0" indent="0">
              <a:buNone/>
            </a:pPr>
            <a:r>
              <a:rPr lang="da-DK" dirty="0" err="1"/>
              <a:t>FNs</a:t>
            </a:r>
            <a:r>
              <a:rPr lang="da-DK" dirty="0"/>
              <a:t> hjemmeside på fransk om verdensmålene </a:t>
            </a:r>
          </a:p>
          <a:p>
            <a:pPr marL="0" indent="0">
              <a:buNone/>
            </a:pPr>
            <a:r>
              <a:rPr lang="da-DK" dirty="0">
                <a:hlinkClick r:id="rId2"/>
              </a:rPr>
              <a:t>https://www.un.org/sustainabledevelopment/fr/</a:t>
            </a:r>
            <a:r>
              <a:rPr lang="da-DK" dirty="0"/>
              <a:t> </a:t>
            </a:r>
          </a:p>
          <a:p>
            <a:pPr marL="0" indent="0">
              <a:buNone/>
            </a:pPr>
            <a:r>
              <a:rPr lang="da-DK" dirty="0"/>
              <a:t>En pdf med 10 quizspørgsmål til hvert verdensmål (se </a:t>
            </a:r>
            <a:r>
              <a:rPr lang="da-DK" dirty="0" err="1"/>
              <a:t>Lectio</a:t>
            </a:r>
            <a:r>
              <a:rPr lang="da-DK" dirty="0"/>
              <a:t>) eller her:</a:t>
            </a:r>
          </a:p>
          <a:p>
            <a:pPr marL="0" indent="0">
              <a:buNone/>
            </a:pPr>
            <a:r>
              <a:rPr lang="da-DK" dirty="0">
                <a:hlinkClick r:id="rId3"/>
              </a:rPr>
              <a:t>https://www.afd.fr/fr/ressources/quiz-mieux-comprendre-les-objectifs-de-developpement-durable-odd</a:t>
            </a:r>
            <a:endParaRPr lang="da-DK" dirty="0"/>
          </a:p>
          <a:p>
            <a:pPr marL="0" indent="0">
              <a:buNone/>
            </a:pPr>
            <a:endParaRPr lang="da-DK" dirty="0"/>
          </a:p>
          <a:p>
            <a:pPr marL="0" indent="0">
              <a:buNone/>
            </a:pPr>
            <a:r>
              <a:rPr lang="da-DK" dirty="0"/>
              <a:t>Inddrag meget gerne et eller to billeder, som I beskriver under præsentationen.</a:t>
            </a:r>
          </a:p>
        </p:txBody>
      </p:sp>
    </p:spTree>
    <p:extLst>
      <p:ext uri="{BB962C8B-B14F-4D97-AF65-F5344CB8AC3E}">
        <p14:creationId xmlns:p14="http://schemas.microsoft.com/office/powerpoint/2010/main" val="329876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1D49A-49F7-BE4B-9A2B-10CA6B26FB07}"/>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1CAB6304-130E-AC47-8021-B62AA094F0F4}"/>
              </a:ext>
            </a:extLst>
          </p:cNvPr>
          <p:cNvSpPr>
            <a:spLocks noGrp="1"/>
          </p:cNvSpPr>
          <p:nvPr>
            <p:ph idx="1"/>
          </p:nvPr>
        </p:nvSpPr>
        <p:spPr/>
        <p:txBody>
          <a:bodyPr/>
          <a:lstStyle/>
          <a:p>
            <a:pPr marL="0" indent="0">
              <a:buNone/>
            </a:pPr>
            <a:r>
              <a:rPr lang="fr-FR" dirty="0"/>
              <a:t>Quelle part de la population mondiale habite en zone urbaine aujourd’hui ?</a:t>
            </a:r>
            <a:endParaRPr lang="da-DK" dirty="0"/>
          </a:p>
          <a:p>
            <a:pPr marL="514350" lvl="0" indent="-514350">
              <a:buFont typeface="+mj-lt"/>
              <a:buAutoNum type="alphaLcParenR"/>
            </a:pPr>
            <a:r>
              <a:rPr lang="fr-FR" dirty="0"/>
              <a:t>70% de la population mondiale</a:t>
            </a:r>
            <a:endParaRPr lang="da-DK" dirty="0"/>
          </a:p>
          <a:p>
            <a:pPr marL="514350" lvl="0" indent="-514350">
              <a:buFont typeface="+mj-lt"/>
              <a:buAutoNum type="alphaLcParenR"/>
            </a:pPr>
            <a:r>
              <a:rPr lang="fr-FR" dirty="0"/>
              <a:t>55% de la population mondiale</a:t>
            </a:r>
            <a:endParaRPr lang="da-DK" dirty="0"/>
          </a:p>
          <a:p>
            <a:pPr marL="514350" lvl="0" indent="-514350">
              <a:buFont typeface="+mj-lt"/>
              <a:buAutoNum type="alphaLcParenR"/>
            </a:pPr>
            <a:r>
              <a:rPr lang="fr-FR" dirty="0"/>
              <a:t>35% de la population mondiale</a:t>
            </a:r>
            <a:endParaRPr lang="da-DK" dirty="0"/>
          </a:p>
          <a:p>
            <a:pPr marL="514350" indent="-514350">
              <a:buFont typeface="+mj-lt"/>
              <a:buAutoNum type="alphaLcParenR"/>
            </a:pPr>
            <a:r>
              <a:rPr lang="fr-FR" dirty="0"/>
              <a:t>20% de la population mondiale</a:t>
            </a:r>
            <a:endParaRPr lang="da-DK" dirty="0"/>
          </a:p>
        </p:txBody>
      </p:sp>
    </p:spTree>
    <p:extLst>
      <p:ext uri="{BB962C8B-B14F-4D97-AF65-F5344CB8AC3E}">
        <p14:creationId xmlns:p14="http://schemas.microsoft.com/office/powerpoint/2010/main" val="189107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1D49A-49F7-BE4B-9A2B-10CA6B26FB07}"/>
              </a:ext>
            </a:extLst>
          </p:cNvPr>
          <p:cNvSpPr>
            <a:spLocks noGrp="1"/>
          </p:cNvSpPr>
          <p:nvPr>
            <p:ph type="title"/>
          </p:nvPr>
        </p:nvSpPr>
        <p:spPr/>
        <p:txBody>
          <a:bodyPr/>
          <a:lstStyle/>
          <a:p>
            <a:r>
              <a:rPr lang="en-US" dirty="0"/>
              <a:t>11. </a:t>
            </a:r>
            <a:r>
              <a:rPr lang="fr-FR" dirty="0"/>
              <a:t>Villes et communautés durables</a:t>
            </a:r>
            <a:endParaRPr lang="da-DK" dirty="0"/>
          </a:p>
        </p:txBody>
      </p:sp>
      <p:sp>
        <p:nvSpPr>
          <p:cNvPr id="3" name="Pladsholder til indhold 2">
            <a:extLst>
              <a:ext uri="{FF2B5EF4-FFF2-40B4-BE49-F238E27FC236}">
                <a16:creationId xmlns:a16="http://schemas.microsoft.com/office/drawing/2014/main" id="{1CAB6304-130E-AC47-8021-B62AA094F0F4}"/>
              </a:ext>
            </a:extLst>
          </p:cNvPr>
          <p:cNvSpPr>
            <a:spLocks noGrp="1"/>
          </p:cNvSpPr>
          <p:nvPr>
            <p:ph idx="1"/>
          </p:nvPr>
        </p:nvSpPr>
        <p:spPr/>
        <p:txBody>
          <a:bodyPr/>
          <a:lstStyle/>
          <a:p>
            <a:pPr marL="0" indent="0">
              <a:buNone/>
            </a:pPr>
            <a:r>
              <a:rPr lang="fr-FR" dirty="0"/>
              <a:t>Quelle part de la population mondiale habite en zone urbaine aujourd’hui ?</a:t>
            </a:r>
            <a:endParaRPr lang="da-DK" dirty="0"/>
          </a:p>
          <a:p>
            <a:pPr marL="514350" lvl="0" indent="-514350">
              <a:buFont typeface="+mj-lt"/>
              <a:buAutoNum type="alphaLcParenR"/>
            </a:pPr>
            <a:r>
              <a:rPr lang="fr-FR" dirty="0"/>
              <a:t>70% de la population mondiale</a:t>
            </a:r>
            <a:endParaRPr lang="da-DK" dirty="0"/>
          </a:p>
          <a:p>
            <a:pPr marL="514350" lvl="0" indent="-514350">
              <a:buFont typeface="+mj-lt"/>
              <a:buAutoNum type="alphaLcParenR"/>
            </a:pPr>
            <a:r>
              <a:rPr lang="fr-FR" dirty="0"/>
              <a:t>55% de la population mondiale</a:t>
            </a:r>
            <a:endParaRPr lang="da-DK" dirty="0"/>
          </a:p>
          <a:p>
            <a:pPr marL="514350" lvl="0" indent="-514350">
              <a:buFont typeface="+mj-lt"/>
              <a:buAutoNum type="alphaLcParenR"/>
            </a:pPr>
            <a:r>
              <a:rPr lang="fr-FR" dirty="0">
                <a:solidFill>
                  <a:srgbClr val="00B050"/>
                </a:solidFill>
              </a:rPr>
              <a:t>35% de la population mondiale</a:t>
            </a:r>
            <a:endParaRPr lang="da-DK" dirty="0">
              <a:solidFill>
                <a:srgbClr val="00B050"/>
              </a:solidFill>
            </a:endParaRPr>
          </a:p>
          <a:p>
            <a:pPr marL="514350" indent="-514350">
              <a:buFont typeface="+mj-lt"/>
              <a:buAutoNum type="alphaLcParenR"/>
            </a:pPr>
            <a:r>
              <a:rPr lang="fr-FR" dirty="0"/>
              <a:t>20% de la population mondiale</a:t>
            </a:r>
            <a:endParaRPr lang="da-DK" dirty="0"/>
          </a:p>
        </p:txBody>
      </p:sp>
      <p:pic>
        <p:nvPicPr>
          <p:cNvPr id="2052" name="Picture 4" descr="Objectif 11: Villes et communautés durables | PNUD">
            <a:extLst>
              <a:ext uri="{FF2B5EF4-FFF2-40B4-BE49-F238E27FC236}">
                <a16:creationId xmlns:a16="http://schemas.microsoft.com/office/drawing/2014/main" id="{EDCB0848-ADA7-3945-AD47-4C7E25594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57" y="2993923"/>
            <a:ext cx="5438238" cy="3625492"/>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C788BFAE-10D1-214F-93E2-D5D1A6AF5F86}"/>
              </a:ext>
            </a:extLst>
          </p:cNvPr>
          <p:cNvSpPr txBox="1"/>
          <p:nvPr/>
        </p:nvSpPr>
        <p:spPr>
          <a:xfrm>
            <a:off x="838200" y="5326753"/>
            <a:ext cx="5429865" cy="1292662"/>
          </a:xfrm>
          <a:prstGeom prst="rect">
            <a:avLst/>
          </a:prstGeom>
          <a:noFill/>
        </p:spPr>
        <p:txBody>
          <a:bodyPr wrap="square" rtlCol="0">
            <a:spAutoFit/>
          </a:bodyPr>
          <a:lstStyle/>
          <a:p>
            <a:r>
              <a:rPr lang="fr-FR" sz="2600" dirty="0">
                <a:solidFill>
                  <a:srgbClr val="00B050"/>
                </a:solidFill>
              </a:rPr>
              <a:t>Selon les projections de l’ONU, d’ici 2050, 66 % de la population vivra en ville. </a:t>
            </a:r>
          </a:p>
        </p:txBody>
      </p:sp>
    </p:spTree>
    <p:extLst>
      <p:ext uri="{BB962C8B-B14F-4D97-AF65-F5344CB8AC3E}">
        <p14:creationId xmlns:p14="http://schemas.microsoft.com/office/powerpoint/2010/main" val="182951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5DAE5-FE10-974A-8210-AA434A05FBBB}"/>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C5BDD8B-8E60-CF47-927F-24B4F42DA406}"/>
              </a:ext>
            </a:extLst>
          </p:cNvPr>
          <p:cNvSpPr>
            <a:spLocks noGrp="1"/>
          </p:cNvSpPr>
          <p:nvPr>
            <p:ph idx="1"/>
          </p:nvPr>
        </p:nvSpPr>
        <p:spPr/>
        <p:txBody>
          <a:bodyPr/>
          <a:lstStyle/>
          <a:p>
            <a:pPr marL="0" indent="0">
              <a:buNone/>
            </a:pPr>
            <a:r>
              <a:rPr lang="fr-FR" dirty="0"/>
              <a:t>Qu’est-ce que l’ONU ?</a:t>
            </a:r>
            <a:endParaRPr lang="da-DK" dirty="0"/>
          </a:p>
          <a:p>
            <a:pPr marL="514350" lvl="0" indent="-514350">
              <a:buFont typeface="+mj-lt"/>
              <a:buAutoNum type="alphaLcParenR"/>
            </a:pPr>
            <a:r>
              <a:rPr lang="fr-FR" dirty="0"/>
              <a:t>L’Opéra Nationale d’Ukraine</a:t>
            </a:r>
            <a:endParaRPr lang="da-DK" dirty="0"/>
          </a:p>
          <a:p>
            <a:pPr marL="514350" lvl="0" indent="-514350">
              <a:buFont typeface="+mj-lt"/>
              <a:buAutoNum type="alphaLcParenR"/>
            </a:pPr>
            <a:r>
              <a:rPr lang="fr-FR" dirty="0"/>
              <a:t>L’Organisation des Nations Unis</a:t>
            </a:r>
            <a:endParaRPr lang="da-DK" dirty="0"/>
          </a:p>
          <a:p>
            <a:pPr marL="514350" indent="-514350">
              <a:buFont typeface="+mj-lt"/>
              <a:buAutoNum type="alphaLcParenR"/>
            </a:pPr>
            <a:r>
              <a:rPr lang="fr-FR" dirty="0"/>
              <a:t>L’Organisme des Nouveaux Urbains</a:t>
            </a:r>
            <a:endParaRPr lang="da-DK" dirty="0"/>
          </a:p>
        </p:txBody>
      </p:sp>
    </p:spTree>
    <p:extLst>
      <p:ext uri="{BB962C8B-B14F-4D97-AF65-F5344CB8AC3E}">
        <p14:creationId xmlns:p14="http://schemas.microsoft.com/office/powerpoint/2010/main" val="362112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5DAE5-FE10-974A-8210-AA434A05FBBB}"/>
              </a:ext>
            </a:extLst>
          </p:cNvPr>
          <p:cNvSpPr>
            <a:spLocks noGrp="1"/>
          </p:cNvSpPr>
          <p:nvPr>
            <p:ph type="title"/>
          </p:nvPr>
        </p:nvSpPr>
        <p:spPr/>
        <p:txBody>
          <a:bodyPr>
            <a:normAutofit/>
          </a:bodyPr>
          <a:lstStyle/>
          <a:p>
            <a:r>
              <a:rPr lang="en-US" dirty="0"/>
              <a:t>17. </a:t>
            </a:r>
            <a:r>
              <a:rPr lang="fr-FR" dirty="0"/>
              <a:t>Partenariats pour la réalisations des objectifs</a:t>
            </a:r>
            <a:endParaRPr lang="da-DK" dirty="0"/>
          </a:p>
        </p:txBody>
      </p:sp>
      <p:sp>
        <p:nvSpPr>
          <p:cNvPr id="3" name="Pladsholder til indhold 2">
            <a:extLst>
              <a:ext uri="{FF2B5EF4-FFF2-40B4-BE49-F238E27FC236}">
                <a16:creationId xmlns:a16="http://schemas.microsoft.com/office/drawing/2014/main" id="{5C5BDD8B-8E60-CF47-927F-24B4F42DA406}"/>
              </a:ext>
            </a:extLst>
          </p:cNvPr>
          <p:cNvSpPr>
            <a:spLocks noGrp="1"/>
          </p:cNvSpPr>
          <p:nvPr>
            <p:ph idx="1"/>
          </p:nvPr>
        </p:nvSpPr>
        <p:spPr/>
        <p:txBody>
          <a:bodyPr/>
          <a:lstStyle/>
          <a:p>
            <a:pPr marL="0" indent="0">
              <a:buNone/>
            </a:pPr>
            <a:r>
              <a:rPr lang="fr-FR" dirty="0"/>
              <a:t>Qu’est-ce que l’ONU ?</a:t>
            </a:r>
            <a:endParaRPr lang="da-DK" dirty="0"/>
          </a:p>
          <a:p>
            <a:pPr marL="514350" lvl="0" indent="-514350">
              <a:buFont typeface="+mj-lt"/>
              <a:buAutoNum type="alphaLcParenR"/>
            </a:pPr>
            <a:r>
              <a:rPr lang="fr-FR" dirty="0"/>
              <a:t>L’Opéra Nationale d’Ukraine</a:t>
            </a:r>
            <a:endParaRPr lang="da-DK" dirty="0"/>
          </a:p>
          <a:p>
            <a:pPr marL="514350" lvl="0" indent="-514350">
              <a:buFont typeface="+mj-lt"/>
              <a:buAutoNum type="alphaLcParenR"/>
            </a:pPr>
            <a:r>
              <a:rPr lang="fr-FR" dirty="0">
                <a:solidFill>
                  <a:srgbClr val="00B050"/>
                </a:solidFill>
              </a:rPr>
              <a:t>L’Organisation des Nations Unis</a:t>
            </a:r>
            <a:endParaRPr lang="da-DK" dirty="0">
              <a:solidFill>
                <a:srgbClr val="00B050"/>
              </a:solidFill>
            </a:endParaRPr>
          </a:p>
          <a:p>
            <a:pPr marL="514350" indent="-514350">
              <a:buFont typeface="+mj-lt"/>
              <a:buAutoNum type="alphaLcParenR"/>
            </a:pPr>
            <a:r>
              <a:rPr lang="fr-FR" dirty="0"/>
              <a:t>L’Organisme des Nouveaux Urbains</a:t>
            </a:r>
            <a:endParaRPr lang="da-DK" dirty="0"/>
          </a:p>
        </p:txBody>
      </p:sp>
      <p:pic>
        <p:nvPicPr>
          <p:cNvPr id="3074" name="Picture 2" descr="The United Nations | AFD - Agence Française de Développement">
            <a:extLst>
              <a:ext uri="{FF2B5EF4-FFF2-40B4-BE49-F238E27FC236}">
                <a16:creationId xmlns:a16="http://schemas.microsoft.com/office/drawing/2014/main" id="{59E9F7BE-53DD-5144-A8E3-0839397E8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626" y="3859759"/>
            <a:ext cx="6351637" cy="2835906"/>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E11ED7A-E80C-E941-952D-40A14119937D}"/>
              </a:ext>
            </a:extLst>
          </p:cNvPr>
          <p:cNvSpPr txBox="1"/>
          <p:nvPr/>
        </p:nvSpPr>
        <p:spPr>
          <a:xfrm>
            <a:off x="825910" y="5143652"/>
            <a:ext cx="4881716" cy="1292662"/>
          </a:xfrm>
          <a:prstGeom prst="rect">
            <a:avLst/>
          </a:prstGeom>
          <a:noFill/>
        </p:spPr>
        <p:txBody>
          <a:bodyPr wrap="square" rtlCol="0">
            <a:spAutoFit/>
          </a:bodyPr>
          <a:lstStyle/>
          <a:p>
            <a:r>
              <a:rPr lang="fr-FR" sz="2600" dirty="0">
                <a:solidFill>
                  <a:srgbClr val="00B050"/>
                </a:solidFill>
              </a:rPr>
              <a:t>D’autres abréviations en français</a:t>
            </a:r>
          </a:p>
          <a:p>
            <a:r>
              <a:rPr lang="fr-FR" sz="2600" dirty="0">
                <a:solidFill>
                  <a:srgbClr val="00B050"/>
                </a:solidFill>
              </a:rPr>
              <a:t>UE</a:t>
            </a:r>
          </a:p>
          <a:p>
            <a:r>
              <a:rPr lang="fr-FR" sz="2600" dirty="0">
                <a:solidFill>
                  <a:srgbClr val="00B050"/>
                </a:solidFill>
              </a:rPr>
              <a:t>OTAN</a:t>
            </a:r>
          </a:p>
        </p:txBody>
      </p:sp>
    </p:spTree>
    <p:extLst>
      <p:ext uri="{BB962C8B-B14F-4D97-AF65-F5344CB8AC3E}">
        <p14:creationId xmlns:p14="http://schemas.microsoft.com/office/powerpoint/2010/main" val="302975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6EE27-11B6-2049-89CA-5B482D5D56F3}"/>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B0E6B56-2F5E-4444-9239-32D86051C6B5}"/>
              </a:ext>
            </a:extLst>
          </p:cNvPr>
          <p:cNvSpPr>
            <a:spLocks noGrp="1"/>
          </p:cNvSpPr>
          <p:nvPr>
            <p:ph idx="1"/>
          </p:nvPr>
        </p:nvSpPr>
        <p:spPr/>
        <p:txBody>
          <a:bodyPr/>
          <a:lstStyle/>
          <a:p>
            <a:pPr marL="0" indent="0">
              <a:buNone/>
            </a:pPr>
            <a:r>
              <a:rPr lang="fr-FR" dirty="0"/>
              <a:t>Au rythme actuel, d’ici 2050, la masse de plastiques dans les océans sera supérieure à celle de poisons ?</a:t>
            </a:r>
            <a:endParaRPr lang="da-DK" dirty="0"/>
          </a:p>
          <a:p>
            <a:pPr marL="514350" lvl="0" indent="-514350">
              <a:buFont typeface="+mj-lt"/>
              <a:buAutoNum type="alphaLcParenR"/>
            </a:pPr>
            <a:r>
              <a:rPr lang="fr-FR" dirty="0"/>
              <a:t>Vrai</a:t>
            </a:r>
            <a:endParaRPr lang="da-DK" dirty="0"/>
          </a:p>
          <a:p>
            <a:pPr marL="514350" indent="-514350">
              <a:buFont typeface="+mj-lt"/>
              <a:buAutoNum type="alphaLcParenR"/>
            </a:pPr>
            <a:r>
              <a:rPr lang="fr-FR" dirty="0"/>
              <a:t>Faux</a:t>
            </a:r>
            <a:endParaRPr lang="da-DK" dirty="0"/>
          </a:p>
        </p:txBody>
      </p:sp>
    </p:spTree>
    <p:extLst>
      <p:ext uri="{BB962C8B-B14F-4D97-AF65-F5344CB8AC3E}">
        <p14:creationId xmlns:p14="http://schemas.microsoft.com/office/powerpoint/2010/main" val="178668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6EE27-11B6-2049-89CA-5B482D5D56F3}"/>
              </a:ext>
            </a:extLst>
          </p:cNvPr>
          <p:cNvSpPr>
            <a:spLocks noGrp="1"/>
          </p:cNvSpPr>
          <p:nvPr>
            <p:ph type="title"/>
          </p:nvPr>
        </p:nvSpPr>
        <p:spPr/>
        <p:txBody>
          <a:bodyPr/>
          <a:lstStyle/>
          <a:p>
            <a:r>
              <a:rPr lang="en-US" dirty="0"/>
              <a:t>14. </a:t>
            </a:r>
            <a:r>
              <a:rPr lang="fr-FR" dirty="0"/>
              <a:t>Vie aquatique</a:t>
            </a:r>
            <a:endParaRPr lang="da-DK" dirty="0"/>
          </a:p>
        </p:txBody>
      </p:sp>
      <p:sp>
        <p:nvSpPr>
          <p:cNvPr id="3" name="Pladsholder til indhold 2">
            <a:extLst>
              <a:ext uri="{FF2B5EF4-FFF2-40B4-BE49-F238E27FC236}">
                <a16:creationId xmlns:a16="http://schemas.microsoft.com/office/drawing/2014/main" id="{5B0E6B56-2F5E-4444-9239-32D86051C6B5}"/>
              </a:ext>
            </a:extLst>
          </p:cNvPr>
          <p:cNvSpPr>
            <a:spLocks noGrp="1"/>
          </p:cNvSpPr>
          <p:nvPr>
            <p:ph idx="1"/>
          </p:nvPr>
        </p:nvSpPr>
        <p:spPr/>
        <p:txBody>
          <a:bodyPr/>
          <a:lstStyle/>
          <a:p>
            <a:pPr marL="0" indent="0">
              <a:buNone/>
            </a:pPr>
            <a:r>
              <a:rPr lang="fr-FR" dirty="0"/>
              <a:t>Au rythme actuel, d’ici 2050, la masse de plastiques dans les océans sera supérieure à celle de poisons ?</a:t>
            </a:r>
            <a:endParaRPr lang="da-DK" dirty="0"/>
          </a:p>
          <a:p>
            <a:pPr marL="514350" lvl="0" indent="-514350">
              <a:buFont typeface="+mj-lt"/>
              <a:buAutoNum type="alphaLcParenR"/>
            </a:pPr>
            <a:r>
              <a:rPr lang="fr-FR" dirty="0">
                <a:solidFill>
                  <a:srgbClr val="00B050"/>
                </a:solidFill>
              </a:rPr>
              <a:t>Vrai</a:t>
            </a:r>
            <a:endParaRPr lang="da-DK" dirty="0">
              <a:solidFill>
                <a:srgbClr val="00B050"/>
              </a:solidFill>
            </a:endParaRPr>
          </a:p>
          <a:p>
            <a:pPr marL="514350" indent="-514350">
              <a:buFont typeface="+mj-lt"/>
              <a:buAutoNum type="alphaLcParenR"/>
            </a:pPr>
            <a:r>
              <a:rPr lang="fr-FR" dirty="0"/>
              <a:t>Faux</a:t>
            </a:r>
            <a:endParaRPr lang="da-DK" dirty="0"/>
          </a:p>
        </p:txBody>
      </p:sp>
      <p:pic>
        <p:nvPicPr>
          <p:cNvPr id="4101" name="Picture 5" descr="La Pollution Plastique et l'Océan | Surfrider Ocean Campus">
            <a:extLst>
              <a:ext uri="{FF2B5EF4-FFF2-40B4-BE49-F238E27FC236}">
                <a16:creationId xmlns:a16="http://schemas.microsoft.com/office/drawing/2014/main" id="{BE37D90B-5771-B147-97F6-A11357CD6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813" y="2678494"/>
            <a:ext cx="5747774" cy="4032021"/>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40F09CA4-3C7B-904D-BD4E-F530057A4F18}"/>
              </a:ext>
            </a:extLst>
          </p:cNvPr>
          <p:cNvSpPr txBox="1"/>
          <p:nvPr/>
        </p:nvSpPr>
        <p:spPr>
          <a:xfrm>
            <a:off x="471129" y="4217525"/>
            <a:ext cx="5811684" cy="2492990"/>
          </a:xfrm>
          <a:prstGeom prst="rect">
            <a:avLst/>
          </a:prstGeom>
          <a:noFill/>
        </p:spPr>
        <p:txBody>
          <a:bodyPr wrap="square" rtlCol="0">
            <a:spAutoFit/>
          </a:bodyPr>
          <a:lstStyle/>
          <a:p>
            <a:r>
              <a:rPr lang="fr-FR" sz="2600" dirty="0">
                <a:solidFill>
                  <a:srgbClr val="00B050"/>
                </a:solidFill>
              </a:rPr>
              <a:t>Plus de 150 millions de tonnes de déchets plastiques flottent sur les océans et la masse de ces déchets pourrait doubler d’ici 2050. En l’absence de mesure, le poids des déchets serait plus important que celui des poissons</a:t>
            </a:r>
            <a:r>
              <a:rPr lang="da-DK" sz="2600" dirty="0"/>
              <a:t> </a:t>
            </a:r>
          </a:p>
        </p:txBody>
      </p:sp>
    </p:spTree>
    <p:extLst>
      <p:ext uri="{BB962C8B-B14F-4D97-AF65-F5344CB8AC3E}">
        <p14:creationId xmlns:p14="http://schemas.microsoft.com/office/powerpoint/2010/main" val="27888671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1352</Words>
  <Application>Microsoft Office PowerPoint</Application>
  <PresentationFormat>Widescreen</PresentationFormat>
  <Paragraphs>206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Office-tema</vt:lpstr>
      <vt:lpstr> Quiz les objectifs de  développement durable</vt:lpstr>
      <vt:lpstr>PowerPoint Presentation</vt:lpstr>
      <vt:lpstr>6. Eau propre et assainissement</vt:lpstr>
      <vt:lpstr>PowerPoint Presentation</vt:lpstr>
      <vt:lpstr>11. Villes et communautés durables</vt:lpstr>
      <vt:lpstr>PowerPoint Presentation</vt:lpstr>
      <vt:lpstr>17. Partenariats pour la réalisations des objectifs</vt:lpstr>
      <vt:lpstr>PowerPoint Presentation</vt:lpstr>
      <vt:lpstr>14. Vie aquatique</vt:lpstr>
      <vt:lpstr>PowerPoint Presentation</vt:lpstr>
      <vt:lpstr>2. Faim « zéro »</vt:lpstr>
      <vt:lpstr>PowerPoint Presentation</vt:lpstr>
      <vt:lpstr>4. Éducation de qualité</vt:lpstr>
      <vt:lpstr>PowerPoint Presentation</vt:lpstr>
      <vt:lpstr>3. Bonne santé et bien-être</vt:lpstr>
      <vt:lpstr>PowerPoint Presentation</vt:lpstr>
      <vt:lpstr>5. Égalité entre les sexes</vt:lpstr>
      <vt:lpstr>PowerPoint Presentation</vt:lpstr>
      <vt:lpstr>10. Inégalités réduites </vt:lpstr>
      <vt:lpstr>PowerPoint Presentation</vt:lpstr>
      <vt:lpstr>8. Travail décent et croissance économique</vt:lpstr>
      <vt:lpstr>PowerPoint Presentation</vt:lpstr>
      <vt:lpstr>12. Consommation et production responsables</vt:lpstr>
      <vt:lpstr>PowerPoint Presentation</vt:lpstr>
      <vt:lpstr>9. Industrie, innovation et infrastructure</vt:lpstr>
      <vt:lpstr>PowerPoint Presentation</vt:lpstr>
      <vt:lpstr>13. Mesures relatives à la lutte contre les changements climatiques</vt:lpstr>
      <vt:lpstr>PowerPoint Presentation</vt:lpstr>
      <vt:lpstr>PowerPoint Presentation</vt:lpstr>
      <vt:lpstr>PowerPoint Presentation</vt:lpstr>
      <vt:lpstr>1. Pas de pauvreté</vt:lpstr>
      <vt:lpstr>PowerPoint Presentation</vt:lpstr>
      <vt:lpstr>15. Vie terrestre</vt:lpstr>
      <vt:lpstr>PowerPoint Presentation</vt:lpstr>
      <vt:lpstr>7. Énergie propre et d’un coût abordable</vt:lpstr>
      <vt:lpstr>PowerPoint Presentation</vt:lpstr>
      <vt:lpstr>Présentation d’un objectif de développement durable</vt:lpstr>
      <vt:lpstr>Chercher des informations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les objectifs de  développement durable</dc:title>
  <dc:creator>Claus Bentzen</dc:creator>
  <cp:lastModifiedBy>Julie Lindholm</cp:lastModifiedBy>
  <cp:revision>29</cp:revision>
  <dcterms:created xsi:type="dcterms:W3CDTF">2021-01-21T22:01:38Z</dcterms:created>
  <dcterms:modified xsi:type="dcterms:W3CDTF">2021-02-25T10:18:18Z</dcterms:modified>
</cp:coreProperties>
</file>