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58" r:id="rId5"/>
    <p:sldId id="259" r:id="rId6"/>
    <p:sldId id="260" r:id="rId7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4" autoAdjust="0"/>
    <p:restoredTop sz="94660"/>
  </p:normalViewPr>
  <p:slideViewPr>
    <p:cSldViewPr snapToGrid="0">
      <p:cViewPr varScale="1">
        <p:scale>
          <a:sx n="55" d="100"/>
          <a:sy n="55" d="100"/>
        </p:scale>
        <p:origin x="758" y="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24218CE-3247-4975-AFA6-D2AD21C2F11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/>
              <a:t>Klik for at redigere titeltypografien i masteren</a:t>
            </a:r>
            <a:endParaRPr lang="de-DE"/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2E63336F-AE43-4647-9F4B-0D254EB238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  <a:endParaRPr lang="de-DE"/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603B1C3B-B6FB-4080-8D13-0BB76A8EF5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2DE87-AA78-4142-9D04-2B29CF74C6E8}" type="datetimeFigureOut">
              <a:rPr lang="de-DE" smtClean="0"/>
              <a:t>20.10.2020</a:t>
            </a:fld>
            <a:endParaRPr lang="de-DE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D962487D-FA83-40DF-B09F-1750F82D6B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93AFF9C8-3470-4484-9D2D-4602F64CE7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F9B72-0050-4C81-8E25-90A948B8E700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881781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F40BA1A-0F69-49C1-BB0F-53AF8690EC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de-DE"/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E8EF40BD-010F-49D3-9EF0-249981157C1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de-DE"/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DF692D90-BDF7-40CF-98C5-29FAAFFAC7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2DE87-AA78-4142-9D04-2B29CF74C6E8}" type="datetimeFigureOut">
              <a:rPr lang="de-DE" smtClean="0"/>
              <a:t>20.10.2020</a:t>
            </a:fld>
            <a:endParaRPr lang="de-DE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E3982033-7177-488B-9019-26BA6DA3B2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31844712-7652-43B5-851D-3AF3320EFD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F9B72-0050-4C81-8E25-90A948B8E700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766969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>
            <a:extLst>
              <a:ext uri="{FF2B5EF4-FFF2-40B4-BE49-F238E27FC236}">
                <a16:creationId xmlns:a16="http://schemas.microsoft.com/office/drawing/2014/main" id="{0BC187F0-058F-4C36-BEA6-C82DB13AFD3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/>
              <a:t>Klik for at redigere titeltypografien i masteren</a:t>
            </a:r>
            <a:endParaRPr lang="de-DE"/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B3868AC0-0E7A-4458-A0CD-0B53A8CAE6A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de-DE"/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D305DDC6-38BC-45AB-AD84-094E4A3612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2DE87-AA78-4142-9D04-2B29CF74C6E8}" type="datetimeFigureOut">
              <a:rPr lang="de-DE" smtClean="0"/>
              <a:t>20.10.2020</a:t>
            </a:fld>
            <a:endParaRPr lang="de-DE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0FBE92D5-33AD-4B9F-9687-E61397D4D6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B54BAC61-F40E-4339-827D-0AA346A903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F9B72-0050-4C81-8E25-90A948B8E700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850955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F2AE6F0-210E-4CF5-9448-2F3DF92E4E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de-DE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9F3AB4FE-F29B-4185-85E2-881D1E3F3F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de-DE"/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A7CDA990-6939-481B-BE6D-57075A8C92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2DE87-AA78-4142-9D04-2B29CF74C6E8}" type="datetimeFigureOut">
              <a:rPr lang="de-DE" smtClean="0"/>
              <a:t>20.10.2020</a:t>
            </a:fld>
            <a:endParaRPr lang="de-DE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8E7B6F25-3D93-4CDA-A060-CE29AC4189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D5E5E822-D2D2-482D-B0FF-8D3D21272D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F9B72-0050-4C81-8E25-90A948B8E700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040300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134DF8C-05E3-4954-BC59-81335772B8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/>
              <a:t>Klik for at redigere titeltypografien i masteren</a:t>
            </a:r>
            <a:endParaRPr lang="de-DE"/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83DA08DA-500D-44D5-8D49-A3F35240F4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A2DD7667-D97C-478A-9BBE-B842D194BA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2DE87-AA78-4142-9D04-2B29CF74C6E8}" type="datetimeFigureOut">
              <a:rPr lang="de-DE" smtClean="0"/>
              <a:t>20.10.2020</a:t>
            </a:fld>
            <a:endParaRPr lang="de-DE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79857488-3998-4017-9B87-8E5F74D3DD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A44C2DB0-8AA8-4375-9B23-940D995454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F9B72-0050-4C81-8E25-90A948B8E700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747010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13D12FB-5518-44E2-A762-943EB2720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de-DE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267EAE31-E763-438B-B398-AED50B2A20C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de-DE"/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1CBE3D0C-02B4-419E-95E8-B23158B0B6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de-DE"/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1111E3D8-92AB-45FA-BCC2-06A1406217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2DE87-AA78-4142-9D04-2B29CF74C6E8}" type="datetimeFigureOut">
              <a:rPr lang="de-DE" smtClean="0"/>
              <a:t>20.10.2020</a:t>
            </a:fld>
            <a:endParaRPr lang="de-DE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9D416282-8BFF-4DFD-A2D8-769E073715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67CDE5A7-6973-4B05-86CA-DAA5977E09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F9B72-0050-4C81-8E25-90A948B8E700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211851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1E44294-DC89-414F-BE14-960E9D24FF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  <a:endParaRPr lang="de-DE"/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26F119CC-E0BA-4CBA-A46B-BEF9345CA3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AC8F89C9-A24A-4768-AA19-8C7DFA210A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de-DE"/>
          </a:p>
        </p:txBody>
      </p:sp>
      <p:sp>
        <p:nvSpPr>
          <p:cNvPr id="5" name="Pladsholder til tekst 4">
            <a:extLst>
              <a:ext uri="{FF2B5EF4-FFF2-40B4-BE49-F238E27FC236}">
                <a16:creationId xmlns:a16="http://schemas.microsoft.com/office/drawing/2014/main" id="{587D2945-9549-42EF-9E9A-3DD84A49F30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" name="Pladsholder til indhold 5">
            <a:extLst>
              <a:ext uri="{FF2B5EF4-FFF2-40B4-BE49-F238E27FC236}">
                <a16:creationId xmlns:a16="http://schemas.microsoft.com/office/drawing/2014/main" id="{CBA75D74-187C-484A-96A4-06E00674850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de-DE"/>
          </a:p>
        </p:txBody>
      </p:sp>
      <p:sp>
        <p:nvSpPr>
          <p:cNvPr id="7" name="Pladsholder til dato 6">
            <a:extLst>
              <a:ext uri="{FF2B5EF4-FFF2-40B4-BE49-F238E27FC236}">
                <a16:creationId xmlns:a16="http://schemas.microsoft.com/office/drawing/2014/main" id="{4BD0300F-1416-42C6-A15C-D7C4D230CC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2DE87-AA78-4142-9D04-2B29CF74C6E8}" type="datetimeFigureOut">
              <a:rPr lang="de-DE" smtClean="0"/>
              <a:t>20.10.2020</a:t>
            </a:fld>
            <a:endParaRPr lang="de-DE"/>
          </a:p>
        </p:txBody>
      </p:sp>
      <p:sp>
        <p:nvSpPr>
          <p:cNvPr id="8" name="Pladsholder til sidefod 7">
            <a:extLst>
              <a:ext uri="{FF2B5EF4-FFF2-40B4-BE49-F238E27FC236}">
                <a16:creationId xmlns:a16="http://schemas.microsoft.com/office/drawing/2014/main" id="{00242EB5-BAE9-4452-AC66-7DC5EE30DF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Pladsholder til slidenummer 8">
            <a:extLst>
              <a:ext uri="{FF2B5EF4-FFF2-40B4-BE49-F238E27FC236}">
                <a16:creationId xmlns:a16="http://schemas.microsoft.com/office/drawing/2014/main" id="{EB0BA443-CBD8-4563-A36E-6722D016F5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F9B72-0050-4C81-8E25-90A948B8E700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833711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7D7574D-F52A-4B6E-B305-3A33AA96EF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de-DE"/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E1B92330-8A51-4693-9A46-F920DC4AE6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2DE87-AA78-4142-9D04-2B29CF74C6E8}" type="datetimeFigureOut">
              <a:rPr lang="de-DE" smtClean="0"/>
              <a:t>20.10.2020</a:t>
            </a:fld>
            <a:endParaRPr lang="de-DE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F7F56D19-0BB4-461A-8AEF-753E938010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771D9AD5-0BE0-4594-A947-A9F985CF52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F9B72-0050-4C81-8E25-90A948B8E700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095880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>
            <a:extLst>
              <a:ext uri="{FF2B5EF4-FFF2-40B4-BE49-F238E27FC236}">
                <a16:creationId xmlns:a16="http://schemas.microsoft.com/office/drawing/2014/main" id="{6EC82FD4-B59B-44B0-8C73-7B21DD7AAF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2DE87-AA78-4142-9D04-2B29CF74C6E8}" type="datetimeFigureOut">
              <a:rPr lang="de-DE" smtClean="0"/>
              <a:t>20.10.2020</a:t>
            </a:fld>
            <a:endParaRPr lang="de-DE"/>
          </a:p>
        </p:txBody>
      </p:sp>
      <p:sp>
        <p:nvSpPr>
          <p:cNvPr id="3" name="Pladsholder til sidefod 2">
            <a:extLst>
              <a:ext uri="{FF2B5EF4-FFF2-40B4-BE49-F238E27FC236}">
                <a16:creationId xmlns:a16="http://schemas.microsoft.com/office/drawing/2014/main" id="{31B65AD3-A55F-4704-BB93-CC3502A90F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id="{F2D6F209-3F7E-4A9B-9B47-7A4BE23597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F9B72-0050-4C81-8E25-90A948B8E700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559535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0BD4165-23BD-4223-B7F0-4ECE641FBB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  <a:endParaRPr lang="de-DE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D4677012-D438-4D36-B07F-43B3C831E9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de-DE"/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B6396C12-CCFE-4BBD-91E3-21FB0EE9B7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2A8B4F47-D2C3-4A22-8BE4-442CA84C93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2DE87-AA78-4142-9D04-2B29CF74C6E8}" type="datetimeFigureOut">
              <a:rPr lang="de-DE" smtClean="0"/>
              <a:t>20.10.2020</a:t>
            </a:fld>
            <a:endParaRPr lang="de-DE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5DE7C301-6F65-4C04-A635-A6FEFFBF56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0B01C412-FCF6-449A-A28A-9DFF94C2DE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F9B72-0050-4C81-8E25-90A948B8E700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491951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0E6B494-BDB5-4785-92AE-D92DC44510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  <a:endParaRPr lang="de-DE"/>
          </a:p>
        </p:txBody>
      </p:sp>
      <p:sp>
        <p:nvSpPr>
          <p:cNvPr id="3" name="Pladsholder til billede 2">
            <a:extLst>
              <a:ext uri="{FF2B5EF4-FFF2-40B4-BE49-F238E27FC236}">
                <a16:creationId xmlns:a16="http://schemas.microsoft.com/office/drawing/2014/main" id="{EFEE4254-8B13-40BC-9A30-AF45FF218A5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5D96CE28-857F-4220-874B-D45CECD504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B49AEFE8-C6CB-469E-A741-E4625AF93B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2DE87-AA78-4142-9D04-2B29CF74C6E8}" type="datetimeFigureOut">
              <a:rPr lang="de-DE" smtClean="0"/>
              <a:t>20.10.2020</a:t>
            </a:fld>
            <a:endParaRPr lang="de-DE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90E4A85C-C10B-495C-9305-9782913A37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7726F37B-ADA1-4A00-8809-638BB495BE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F9B72-0050-4C81-8E25-90A948B8E700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638669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>
            <a:extLst>
              <a:ext uri="{FF2B5EF4-FFF2-40B4-BE49-F238E27FC236}">
                <a16:creationId xmlns:a16="http://schemas.microsoft.com/office/drawing/2014/main" id="{6DF1BB55-44E5-4520-8E78-EEDD7E76FC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titeltypografien i masteren</a:t>
            </a:r>
            <a:endParaRPr lang="de-DE"/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B4F3A12F-FF77-4791-A3A5-8DC1DF5EE6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de-DE"/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2D0EDC44-22A8-4E54-8524-D7DE3ED2635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D2DE87-AA78-4142-9D04-2B29CF74C6E8}" type="datetimeFigureOut">
              <a:rPr lang="de-DE" smtClean="0"/>
              <a:t>20.10.2020</a:t>
            </a:fld>
            <a:endParaRPr lang="de-DE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F4F822F4-4EBC-47AF-9DBC-B8E6BB635CD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3E431B92-56D4-4952-AD57-07478562A79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8F9B72-0050-4C81-8E25-90A948B8E700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000664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7618C25-E90D-455B-B238-B692D553139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da-DK" sz="7200" b="1" dirty="0"/>
              <a:t>Demokrati</a:t>
            </a:r>
            <a:endParaRPr lang="de-DE" sz="7200" b="1" dirty="0"/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9B74270E-2BF8-4E10-8FA3-AAE9A55F40C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a-DK" dirty="0"/>
              <a:t>Definitioner på demokrati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132064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AF74725-463C-42DC-A8CA-4AA4445A11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b="1" dirty="0"/>
              <a:t>Demokratidefinitioner</a:t>
            </a:r>
            <a:endParaRPr lang="de-DE" b="1" dirty="0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9A1CCA57-A270-46FB-B74D-8DEB297D20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b="1" dirty="0"/>
              <a:t>Demokrati = (fra græsk) folkestyre</a:t>
            </a:r>
            <a:br>
              <a:rPr lang="de-DE" b="1" dirty="0"/>
            </a:br>
            <a:r>
              <a:rPr lang="de-DE" dirty="0" err="1"/>
              <a:t>dvs</a:t>
            </a:r>
            <a:r>
              <a:rPr lang="de-DE" dirty="0"/>
              <a:t>. </a:t>
            </a:r>
            <a:r>
              <a:rPr lang="de-DE" dirty="0" err="1"/>
              <a:t>målet</a:t>
            </a:r>
            <a:r>
              <a:rPr lang="de-DE" dirty="0"/>
              <a:t> er, at </a:t>
            </a:r>
            <a:r>
              <a:rPr lang="de-DE" dirty="0" err="1"/>
              <a:t>magten</a:t>
            </a:r>
            <a:r>
              <a:rPr lang="de-DE" dirty="0"/>
              <a:t> </a:t>
            </a:r>
            <a:r>
              <a:rPr lang="de-DE" dirty="0" err="1"/>
              <a:t>fordeles</a:t>
            </a:r>
            <a:r>
              <a:rPr lang="de-DE" dirty="0"/>
              <a:t>, </a:t>
            </a:r>
            <a:r>
              <a:rPr lang="de-DE" dirty="0" err="1"/>
              <a:t>så</a:t>
            </a:r>
            <a:r>
              <a:rPr lang="de-DE" dirty="0"/>
              <a:t> </a:t>
            </a:r>
            <a:r>
              <a:rPr lang="de-DE" dirty="0" err="1"/>
              <a:t>folket</a:t>
            </a:r>
            <a:r>
              <a:rPr lang="de-DE" dirty="0"/>
              <a:t> </a:t>
            </a:r>
            <a:r>
              <a:rPr lang="de-DE" dirty="0" err="1"/>
              <a:t>styrer</a:t>
            </a:r>
            <a:r>
              <a:rPr lang="de-DE" dirty="0"/>
              <a:t>.</a:t>
            </a:r>
          </a:p>
          <a:p>
            <a:r>
              <a:rPr lang="de-DE" b="1" dirty="0" err="1"/>
              <a:t>Demokratiformer</a:t>
            </a:r>
            <a:r>
              <a:rPr lang="de-DE" b="1" dirty="0"/>
              <a:t>:</a:t>
            </a:r>
            <a:br>
              <a:rPr lang="de-DE" b="1" dirty="0"/>
            </a:br>
            <a:r>
              <a:rPr lang="de-DE" dirty="0"/>
              <a:t>Direkte </a:t>
            </a:r>
            <a:r>
              <a:rPr lang="de-DE" dirty="0" err="1"/>
              <a:t>demokrati</a:t>
            </a:r>
            <a:br>
              <a:rPr lang="da-DK" dirty="0"/>
            </a:br>
            <a:r>
              <a:rPr lang="da-DK" dirty="0"/>
              <a:t>Indirekte demokrati = repræsentativt demokrati</a:t>
            </a:r>
            <a:endParaRPr lang="de-DE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8132D437-3228-4915-923D-3260BBC1AB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772" y="4721225"/>
            <a:ext cx="5238750" cy="1590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>
            <a:extLst>
              <a:ext uri="{FF2B5EF4-FFF2-40B4-BE49-F238E27FC236}">
                <a16:creationId xmlns:a16="http://schemas.microsoft.com/office/drawing/2014/main" id="{27B57997-0FDF-4B02-9353-4A48CC12315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793" y="4721225"/>
            <a:ext cx="5238750" cy="1819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235403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BCA6C8F-26AA-4E42-9A35-096C36F550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Demokrati som system eller livsform?</a:t>
            </a:r>
            <a:endParaRPr lang="de-DE" dirty="0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BC22686A-AADC-40A9-94BC-B16D4341EE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da-DK" b="1" dirty="0"/>
              <a:t>Demokratidiskussion i Danmark efter anden verdenskrig:</a:t>
            </a:r>
          </a:p>
          <a:p>
            <a:r>
              <a:rPr lang="da-DK" b="1" dirty="0"/>
              <a:t>Alf Ross</a:t>
            </a:r>
            <a:r>
              <a:rPr lang="da-DK" dirty="0"/>
              <a:t>: ”Hvorfor demokrati?” (1946)</a:t>
            </a:r>
            <a:br>
              <a:rPr lang="da-DK" dirty="0"/>
            </a:br>
            <a:r>
              <a:rPr lang="da-DK" dirty="0"/>
              <a:t>Syn: Demokrati er et system til at opnå effektiv politisk styring; hvor der træffes legitime politiske beslutninger gennem borgernes valgdeltagelse.</a:t>
            </a:r>
            <a:br>
              <a:rPr lang="da-DK" dirty="0"/>
            </a:br>
            <a:r>
              <a:rPr lang="da-DK" dirty="0"/>
              <a:t>Demokratiform: Konkurrencedemokrati</a:t>
            </a:r>
          </a:p>
          <a:p>
            <a:r>
              <a:rPr lang="da-DK" b="1" dirty="0"/>
              <a:t>Hal Koch</a:t>
            </a:r>
            <a:r>
              <a:rPr lang="da-DK" dirty="0"/>
              <a:t>: ”Hvad er demokrati?” (1945)</a:t>
            </a:r>
            <a:br>
              <a:rPr lang="da-DK" dirty="0"/>
            </a:br>
            <a:r>
              <a:rPr lang="da-DK" dirty="0"/>
              <a:t>Syn: Demokrati er en livsform, hvor borgernes aktive deltagelse er afgørende for, at demokratiet kan fungere, idet demokrati praktiseres hele tiden i politik og i samfundet generelt.</a:t>
            </a:r>
            <a:br>
              <a:rPr lang="da-DK" dirty="0"/>
            </a:br>
            <a:r>
              <a:rPr lang="da-DK" dirty="0"/>
              <a:t>Demokratiform: Deltagelsesdemokrati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809185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180ECCB-7DE4-427D-A027-7179CF8438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1706" y="5900281"/>
            <a:ext cx="10515600" cy="1325563"/>
          </a:xfrm>
        </p:spPr>
        <p:txBody>
          <a:bodyPr>
            <a:normAutofit/>
          </a:bodyPr>
          <a:lstStyle/>
          <a:p>
            <a:r>
              <a:rPr lang="da-DK" sz="1000" dirty="0"/>
              <a:t>Kilde: Jensby, Jakob </a:t>
            </a:r>
            <a:r>
              <a:rPr lang="da-DK" sz="1000" dirty="0" err="1"/>
              <a:t>Gelnstrup</a:t>
            </a:r>
            <a:r>
              <a:rPr lang="da-DK" sz="1000" dirty="0"/>
              <a:t> m.fl.: Politikbogen. – Columbus 2017 s.185</a:t>
            </a:r>
            <a:endParaRPr lang="de-DE" sz="1000" dirty="0"/>
          </a:p>
        </p:txBody>
      </p:sp>
      <p:graphicFrame>
        <p:nvGraphicFramePr>
          <p:cNvPr id="4" name="Tabel 4">
            <a:extLst>
              <a:ext uri="{FF2B5EF4-FFF2-40B4-BE49-F238E27FC236}">
                <a16:creationId xmlns:a16="http://schemas.microsoft.com/office/drawing/2014/main" id="{629849FA-1B35-464F-99DB-5ED14512901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73480865"/>
              </p:ext>
            </p:extLst>
          </p:nvPr>
        </p:nvGraphicFramePr>
        <p:xfrm>
          <a:off x="838200" y="368778"/>
          <a:ext cx="10515600" cy="6040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7800">
                  <a:extLst>
                    <a:ext uri="{9D8B030D-6E8A-4147-A177-3AD203B41FA5}">
                      <a16:colId xmlns:a16="http://schemas.microsoft.com/office/drawing/2014/main" val="2365638790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123185185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da-DK" dirty="0"/>
                        <a:t>Konkurrencedemokrati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Deltagelsesdemokrati</a:t>
                      </a:r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302285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a-DK" dirty="0"/>
                        <a:t>Demokratiet er en politisk metode;  et middel til at træffe politiske beslutninger gennem eliternes konkurrence om folkets stemmer ved periodiske valg.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Demokrati er et ideal, der realiseres, når alle borgere aktivt tager del i alle de politiske beslutninger, der vedrører dem.</a:t>
                      </a:r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61796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a-DK" dirty="0"/>
                        <a:t>Vælgerne udøver kontrol med lederne gennem vælgersanktionen: I kraft af truslen om at afsætte de valgte leder sikres, at de politiske er i overensstemmelse med befolkningens (flertallets) interesser.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Folkets kontrol ligger i medbestemmelse og direkte deltagelse i beslutningerne.</a:t>
                      </a:r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00387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a-DK" dirty="0"/>
                        <a:t>Deltagelsesbegrebet er </a:t>
                      </a:r>
                      <a:r>
                        <a:rPr lang="da-DK" i="1" dirty="0"/>
                        <a:t>snævert</a:t>
                      </a:r>
                      <a:r>
                        <a:rPr lang="da-DK" dirty="0"/>
                        <a:t>: </a:t>
                      </a:r>
                    </a:p>
                    <a:p>
                      <a:r>
                        <a:rPr lang="da-DK" dirty="0"/>
                        <a:t>Politisk deltagelse = valgdeltagelse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Deltagerbegrebet er </a:t>
                      </a:r>
                      <a:r>
                        <a:rPr lang="da-DK" i="1" dirty="0"/>
                        <a:t>bredt</a:t>
                      </a:r>
                      <a:r>
                        <a:rPr lang="da-DK" dirty="0"/>
                        <a:t>: Det omfatter både aktiviteter rettet mod de politiske beslutninger og deltagelse på andre områder.</a:t>
                      </a:r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829503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a-DK" dirty="0"/>
                        <a:t>Deltagelsen er </a:t>
                      </a:r>
                      <a:r>
                        <a:rPr lang="da-DK" i="1" dirty="0"/>
                        <a:t>indirekte</a:t>
                      </a:r>
                      <a:r>
                        <a:rPr lang="da-DK" dirty="0"/>
                        <a:t>: Folket deltager ikke direkte i formuleringen af politiske beslutninger, men vælger ledere, der bemyndiges til at træffe beslutninger på vælgernes vegne.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Deltagelsen er både direkte og indirekte: Ved siden af den indirekte deltagelse bør folket direkte tage del i beslutningerne ad andre kanaler.</a:t>
                      </a:r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06142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a-DK" dirty="0"/>
                        <a:t>Deltagelsen er instrumentel: Den sigter på udvælgelse af politiske ledere og derigennem påvirkning af politiske beslutninger. Deltagelsen har en beskyttende funktion.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Deltagelsen er både instrumentel og et mål i sig selv: Ud over at påvirke politiske afgørelser har deltagelsen en opdragende, uddannende og udviklende funktion for det enkelte menneske.</a:t>
                      </a:r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33853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661935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605D6FE-33F4-4462-9795-98CFDACC1A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b="1" dirty="0"/>
              <a:t>Robert A. Dahl: Det ideelle demokrati</a:t>
            </a:r>
            <a:endParaRPr lang="de-DE" b="1" dirty="0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0D279A80-6852-4615-81F7-E834857AB8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da-DK" altLang="de-DE" sz="2800" b="1" dirty="0"/>
              <a:t>Følgende kriterier skal være opfyldt:</a:t>
            </a:r>
          </a:p>
          <a:p>
            <a:r>
              <a:rPr lang="da-DK" altLang="de-DE" sz="2800" dirty="0"/>
              <a:t>Lighed i valg</a:t>
            </a:r>
          </a:p>
          <a:p>
            <a:r>
              <a:rPr lang="da-DK" altLang="de-DE" sz="2800" dirty="0"/>
              <a:t>Medbestemmelse</a:t>
            </a:r>
          </a:p>
          <a:p>
            <a:r>
              <a:rPr lang="da-DK" altLang="de-DE" sz="2800" dirty="0"/>
              <a:t>Opnåelse af begrundet indsigt</a:t>
            </a:r>
          </a:p>
          <a:p>
            <a:r>
              <a:rPr lang="da-DK" altLang="de-DE" sz="2800" dirty="0"/>
              <a:t>Kontrol med dagsordenen</a:t>
            </a:r>
          </a:p>
          <a:p>
            <a:r>
              <a:rPr lang="da-DK" altLang="de-DE" sz="2800" dirty="0"/>
              <a:t>Ingen udelukkelse af voksne</a:t>
            </a:r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404605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0335375-42D2-4F92-95DE-F6B421E571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Robert A. Dahl: Polyarki (styre ved de mange)</a:t>
            </a:r>
            <a:endParaRPr lang="de-DE" dirty="0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7BBE58C6-8E6C-4104-AAF6-998159A6A7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da-DK" altLang="de-DE" sz="2800" b="1" dirty="0"/>
              <a:t>Følgende kriterier skal være opfyldt:</a:t>
            </a:r>
          </a:p>
          <a:p>
            <a:pPr>
              <a:lnSpc>
                <a:spcPct val="90000"/>
              </a:lnSpc>
            </a:pPr>
            <a:r>
              <a:rPr lang="da-DK" altLang="de-DE" sz="2800" dirty="0"/>
              <a:t>Valgte kompetente repræsentanter skal kontrollere offentlige beslutninger.</a:t>
            </a:r>
          </a:p>
          <a:p>
            <a:pPr>
              <a:lnSpc>
                <a:spcPct val="90000"/>
              </a:lnSpc>
            </a:pPr>
            <a:r>
              <a:rPr lang="da-DK" altLang="de-DE" sz="2800" dirty="0"/>
              <a:t>Frie, retfærdige og hyppige valg.</a:t>
            </a:r>
          </a:p>
          <a:p>
            <a:pPr>
              <a:lnSpc>
                <a:spcPct val="90000"/>
              </a:lnSpc>
            </a:pPr>
            <a:r>
              <a:rPr lang="da-DK" altLang="de-DE" sz="2800" dirty="0"/>
              <a:t>Stort set alle voksne har valgret.</a:t>
            </a:r>
          </a:p>
          <a:p>
            <a:pPr>
              <a:lnSpc>
                <a:spcPct val="90000"/>
              </a:lnSpc>
            </a:pPr>
            <a:r>
              <a:rPr lang="da-DK" altLang="de-DE" sz="2800" dirty="0"/>
              <a:t>Stort set alle voksne kan vælges.</a:t>
            </a:r>
          </a:p>
          <a:p>
            <a:pPr>
              <a:lnSpc>
                <a:spcPct val="90000"/>
              </a:lnSpc>
            </a:pPr>
            <a:r>
              <a:rPr lang="da-DK" altLang="de-DE" sz="2800" dirty="0"/>
              <a:t>Ytringsfrihed .</a:t>
            </a:r>
          </a:p>
          <a:p>
            <a:pPr>
              <a:lnSpc>
                <a:spcPct val="90000"/>
              </a:lnSpc>
            </a:pPr>
            <a:r>
              <a:rPr lang="da-DK" altLang="de-DE" sz="2800" dirty="0"/>
              <a:t>Ret til alternative informationskilder.</a:t>
            </a:r>
          </a:p>
          <a:p>
            <a:pPr>
              <a:lnSpc>
                <a:spcPct val="90000"/>
              </a:lnSpc>
            </a:pPr>
            <a:r>
              <a:rPr lang="da-DK" altLang="de-DE" sz="2800" dirty="0"/>
              <a:t>Forsamlings- og foreningsfrihed.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967976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468</Words>
  <Application>Microsoft Office PowerPoint</Application>
  <PresentationFormat>Widescreen</PresentationFormat>
  <Paragraphs>39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Office-tema</vt:lpstr>
      <vt:lpstr>Demokrati</vt:lpstr>
      <vt:lpstr>Demokratidefinitioner</vt:lpstr>
      <vt:lpstr>Demokrati som system eller livsform?</vt:lpstr>
      <vt:lpstr>Kilde: Jensby, Jakob Gelnstrup m.fl.: Politikbogen. – Columbus 2017 s.185</vt:lpstr>
      <vt:lpstr>Robert A. Dahl: Det ideelle demokrati</vt:lpstr>
      <vt:lpstr>Robert A. Dahl: Polyarki (styre ved de mange)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Demokrati</dc:title>
  <dc:creator>Lone Holm</dc:creator>
  <cp:lastModifiedBy>Julie Lindholm</cp:lastModifiedBy>
  <cp:revision>8</cp:revision>
  <dcterms:created xsi:type="dcterms:W3CDTF">2020-10-18T11:06:49Z</dcterms:created>
  <dcterms:modified xsi:type="dcterms:W3CDTF">2020-10-20T12:10:46Z</dcterms:modified>
</cp:coreProperties>
</file>