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6" r:id="rId1"/>
  </p:sldMasterIdLst>
  <p:notesMasterIdLst>
    <p:notesMasterId r:id="rId19"/>
  </p:notesMasterIdLst>
  <p:sldIdLst>
    <p:sldId id="256" r:id="rId2"/>
    <p:sldId id="290" r:id="rId3"/>
    <p:sldId id="281" r:id="rId4"/>
    <p:sldId id="280" r:id="rId5"/>
    <p:sldId id="291" r:id="rId6"/>
    <p:sldId id="264" r:id="rId7"/>
    <p:sldId id="282" r:id="rId8"/>
    <p:sldId id="258" r:id="rId9"/>
    <p:sldId id="262" r:id="rId10"/>
    <p:sldId id="292" r:id="rId11"/>
    <p:sldId id="283" r:id="rId12"/>
    <p:sldId id="284" r:id="rId13"/>
    <p:sldId id="285" r:id="rId14"/>
    <p:sldId id="286" r:id="rId15"/>
    <p:sldId id="287" r:id="rId16"/>
    <p:sldId id="288" r:id="rId17"/>
    <p:sldId id="28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Teko-Regular" panose="020B0604020202020204" charset="0"/>
      <p:regular r:id="rId24"/>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37B9C-9046-4C57-B88D-D7056D929EA2}" v="40" dt="2022-01-19T19:16:17.65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53"/>
    <p:restoredTop sz="76492" autoAdjust="0"/>
  </p:normalViewPr>
  <p:slideViewPr>
    <p:cSldViewPr snapToGrid="0" snapToObjects="1">
      <p:cViewPr varScale="1">
        <p:scale>
          <a:sx n="57" d="100"/>
          <a:sy n="57" d="100"/>
        </p:scale>
        <p:origin x="28" y="2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82D7-6358-8548-BA45-9AAC0FE1DC5B}" type="datetimeFigureOut">
              <a:rPr lang="en-DK" smtClean="0"/>
              <a:t>26/01/2022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708-B5F4-5149-91B2-DFC06EF96B09}" type="slidenum">
              <a:rPr lang="en-DK" smtClean="0"/>
              <a:t>‹nr.›</a:t>
            </a:fld>
            <a:endParaRPr lang="en-DK"/>
          </a:p>
        </p:txBody>
      </p:sp>
    </p:spTree>
    <p:extLst>
      <p:ext uri="{BB962C8B-B14F-4D97-AF65-F5344CB8AC3E}">
        <p14:creationId xmlns:p14="http://schemas.microsoft.com/office/powerpoint/2010/main" val="6359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da-DK" dirty="0"/>
              <a:t>Det er vigtigt, vi forstår menneskets påvirkning af naturen. Det kan økologi hjælpe os med at forstå. Økologer observerer miljøer, arter og deres interaktion, vækst samt forandringer. Der findes mange måder at undersøge alt dette på, men observationer fra felten er meget vigtige for økologer. Det giver vigtig viden om, hvilke arter der er, hvor, og om der er nogle forandringer. </a:t>
            </a:r>
          </a:p>
          <a:p>
            <a:pPr marL="0" lvl="0" indent="0" algn="l" rtl="0">
              <a:spcBef>
                <a:spcPts val="0"/>
              </a:spcBef>
              <a:spcAft>
                <a:spcPts val="0"/>
              </a:spcAft>
              <a:buNone/>
            </a:pPr>
            <a:endParaRPr lang="da-DK"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2</a:t>
            </a:fld>
            <a:endParaRPr lang="en-DK"/>
          </a:p>
        </p:txBody>
      </p:sp>
    </p:spTree>
    <p:extLst>
      <p:ext uri="{BB962C8B-B14F-4D97-AF65-F5344CB8AC3E}">
        <p14:creationId xmlns:p14="http://schemas.microsoft.com/office/powerpoint/2010/main" val="195110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spcBef>
                <a:spcPts val="0"/>
              </a:spcBef>
              <a:spcAft>
                <a:spcPts val="0"/>
              </a:spcAft>
              <a:buNone/>
            </a:pPr>
            <a:endParaRPr lang="da-DK"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4</a:t>
            </a:fld>
            <a:endParaRPr lang="en-DK"/>
          </a:p>
        </p:txBody>
      </p:sp>
    </p:spTree>
    <p:extLst>
      <p:ext uri="{BB962C8B-B14F-4D97-AF65-F5344CB8AC3E}">
        <p14:creationId xmlns:p14="http://schemas.microsoft.com/office/powerpoint/2010/main" val="164671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mest presserede områder i Europa fremgår af figuren som er udarbejdet af det Europæiske Miljøagentur. </a:t>
            </a:r>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5</a:t>
            </a:fld>
            <a:endParaRPr lang="en-DK"/>
          </a:p>
        </p:txBody>
      </p:sp>
    </p:spTree>
    <p:extLst>
      <p:ext uri="{BB962C8B-B14F-4D97-AF65-F5344CB8AC3E}">
        <p14:creationId xmlns:p14="http://schemas.microsoft.com/office/powerpoint/2010/main" val="319058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6</a:t>
            </a:fld>
            <a:endParaRPr lang="en-DK"/>
          </a:p>
        </p:txBody>
      </p:sp>
    </p:spTree>
    <p:extLst>
      <p:ext uri="{BB962C8B-B14F-4D97-AF65-F5344CB8AC3E}">
        <p14:creationId xmlns:p14="http://schemas.microsoft.com/office/powerpoint/2010/main" val="21272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da-DK" dirty="0"/>
              <a:t>Biodiversiteten i de danske farvande er truet af fiskeri med bundtrawl og iltsvind. Det skyldes bl.a. udledning af næringssalte samt miljøgifte som kan true biodiversiteten i lokale områder, hvor giften ledes ud. Det er muslingebanker, ålegræs og tangskove som er hårdest ramt i de danske farvande.</a:t>
            </a:r>
          </a:p>
          <a:p>
            <a:pPr marL="0" lvl="0" indent="0" algn="l" rtl="0">
              <a:spcBef>
                <a:spcPts val="0"/>
              </a:spcBef>
              <a:spcAft>
                <a:spcPts val="0"/>
              </a:spcAft>
              <a:buNone/>
            </a:pPr>
            <a:endParaRPr lang="da-DK"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7</a:t>
            </a:fld>
            <a:endParaRPr lang="en-DK"/>
          </a:p>
        </p:txBody>
      </p:sp>
    </p:spTree>
    <p:extLst>
      <p:ext uri="{BB962C8B-B14F-4D97-AF65-F5344CB8AC3E}">
        <p14:creationId xmlns:p14="http://schemas.microsoft.com/office/powerpoint/2010/main" val="171227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p:txBody>
      </p:sp>
      <p:sp>
        <p:nvSpPr>
          <p:cNvPr id="4" name="Pladsholder til slidenummer 3"/>
          <p:cNvSpPr>
            <a:spLocks noGrp="1"/>
          </p:cNvSpPr>
          <p:nvPr>
            <p:ph type="sldNum" sz="quarter" idx="5"/>
          </p:nvPr>
        </p:nvSpPr>
        <p:spPr/>
        <p:txBody>
          <a:bodyPr/>
          <a:lstStyle/>
          <a:p>
            <a:fld id="{DD7B5708-B5F4-5149-91B2-DFC06EF96B09}" type="slidenum">
              <a:rPr lang="en-DK" smtClean="0"/>
              <a:t>8</a:t>
            </a:fld>
            <a:endParaRPr lang="en-DK"/>
          </a:p>
        </p:txBody>
      </p:sp>
    </p:spTree>
    <p:extLst>
      <p:ext uri="{BB962C8B-B14F-4D97-AF65-F5344CB8AC3E}">
        <p14:creationId xmlns:p14="http://schemas.microsoft.com/office/powerpoint/2010/main" val="10734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9</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Dette er en hurtig og nem måde at undersøge din lokale strand på. Tag gerne bøger eller opslagsmuligheder med, så I kan artsbestemme og notere, hvad I finder. </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14</a:t>
            </a:fld>
            <a:endParaRPr lang="en-DK"/>
          </a:p>
        </p:txBody>
      </p:sp>
    </p:spTree>
    <p:extLst>
      <p:ext uri="{BB962C8B-B14F-4D97-AF65-F5344CB8AC3E}">
        <p14:creationId xmlns:p14="http://schemas.microsoft.com/office/powerpoint/2010/main" val="251574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a typeface="Arial"/>
                <a:cs typeface="Arial"/>
                <a:sym typeface="Arial"/>
              </a:rPr>
              <a:t>Sker enten fælles i klassen eller ved rapportskrivning.</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17</a:t>
            </a:fld>
            <a:endParaRPr lang="en-DK"/>
          </a:p>
        </p:txBody>
      </p:sp>
    </p:spTree>
    <p:extLst>
      <p:ext uri="{BB962C8B-B14F-4D97-AF65-F5344CB8AC3E}">
        <p14:creationId xmlns:p14="http://schemas.microsoft.com/office/powerpoint/2010/main" val="2093479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884-057B-8544-A15F-B43D98233415}"/>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
        <p:nvSpPr>
          <p:cNvPr id="3" name="Subtitle 2">
            <a:extLst>
              <a:ext uri="{FF2B5EF4-FFF2-40B4-BE49-F238E27FC236}">
                <a16:creationId xmlns:a16="http://schemas.microsoft.com/office/drawing/2014/main" id="{57C71F9E-F53E-484B-93FA-8C6CA5996A90}"/>
              </a:ext>
            </a:extLst>
          </p:cNvPr>
          <p:cNvSpPr>
            <a:spLocks noGrp="1"/>
          </p:cNvSpPr>
          <p:nvPr>
            <p:ph type="subTitle" idx="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dirty="0"/>
          </a:p>
        </p:txBody>
      </p:sp>
      <p:sp>
        <p:nvSpPr>
          <p:cNvPr id="26" name="Picture Placeholder 25">
            <a:extLst>
              <a:ext uri="{FF2B5EF4-FFF2-40B4-BE49-F238E27FC236}">
                <a16:creationId xmlns:a16="http://schemas.microsoft.com/office/drawing/2014/main" id="{8BF8D12C-AB5E-4244-ABEC-390DD035EFAA}"/>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31" name="Picture Placeholder 30">
            <a:extLst>
              <a:ext uri="{FF2B5EF4-FFF2-40B4-BE49-F238E27FC236}">
                <a16:creationId xmlns:a16="http://schemas.microsoft.com/office/drawing/2014/main" id="{3F02DC30-D565-9641-A2F4-D52869589F32}"/>
              </a:ext>
            </a:extLst>
          </p:cNvPr>
          <p:cNvSpPr>
            <a:spLocks noGrp="1"/>
          </p:cNvSpPr>
          <p:nvPr>
            <p:ph type="pic" sz="quarter" idx="14" hasCustomPrompt="1"/>
          </p:nvPr>
        </p:nvSpPr>
        <p:spPr>
          <a:xfrm>
            <a:off x="550863" y="5891025"/>
            <a:ext cx="633600" cy="633600"/>
          </a:xfrm>
        </p:spPr>
        <p:txBody>
          <a:bodyPr>
            <a:normAutofit/>
          </a:bodyPr>
          <a:lstStyle>
            <a:lvl1pPr marL="0" indent="0" algn="ctr">
              <a:buNone/>
              <a:defRPr sz="900">
                <a:latin typeface="+mn-lt"/>
              </a:defRPr>
            </a:lvl1pPr>
          </a:lstStyle>
          <a:p>
            <a:r>
              <a:rPr lang="en-DK" dirty="0"/>
              <a:t>SDI Icon</a:t>
            </a:r>
          </a:p>
        </p:txBody>
      </p:sp>
      <p:sp>
        <p:nvSpPr>
          <p:cNvPr id="8" name="Picture Placeholder 30">
            <a:extLst>
              <a:ext uri="{FF2B5EF4-FFF2-40B4-BE49-F238E27FC236}">
                <a16:creationId xmlns:a16="http://schemas.microsoft.com/office/drawing/2014/main" id="{F17BBEB6-BF74-1043-B739-055B75743470}"/>
              </a:ext>
            </a:extLst>
          </p:cNvPr>
          <p:cNvSpPr>
            <a:spLocks noGrp="1"/>
          </p:cNvSpPr>
          <p:nvPr>
            <p:ph type="pic" sz="quarter" idx="15" hasCustomPrompt="1"/>
          </p:nvPr>
        </p:nvSpPr>
        <p:spPr>
          <a:xfrm>
            <a:off x="1266313" y="5891025"/>
            <a:ext cx="633600" cy="633600"/>
          </a:xfrm>
        </p:spPr>
        <p:txBody>
          <a:bodyPr>
            <a:normAutofit/>
          </a:bodyPr>
          <a:lstStyle>
            <a:lvl1pPr marL="0" indent="0" algn="ctr">
              <a:buNone/>
              <a:defRPr sz="900">
                <a:latin typeface="+mn-lt"/>
              </a:defRPr>
            </a:lvl1pPr>
          </a:lstStyle>
          <a:p>
            <a:r>
              <a:rPr lang="en-DK" dirty="0"/>
              <a:t>SDI Icon</a:t>
            </a:r>
          </a:p>
        </p:txBody>
      </p:sp>
      <p:sp>
        <p:nvSpPr>
          <p:cNvPr id="9" name="Rectangle 8">
            <a:extLst>
              <a:ext uri="{FF2B5EF4-FFF2-40B4-BE49-F238E27FC236}">
                <a16:creationId xmlns:a16="http://schemas.microsoft.com/office/drawing/2014/main" id="{DC0D55E9-6163-9E4C-A1C7-5AEA5814130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Picture Placeholder 30">
            <a:extLst>
              <a:ext uri="{FF2B5EF4-FFF2-40B4-BE49-F238E27FC236}">
                <a16:creationId xmlns:a16="http://schemas.microsoft.com/office/drawing/2014/main" id="{B0B345B1-04E9-AE4A-8E74-903CF9513C41}"/>
              </a:ext>
            </a:extLst>
          </p:cNvPr>
          <p:cNvSpPr>
            <a:spLocks noGrp="1"/>
          </p:cNvSpPr>
          <p:nvPr>
            <p:ph type="pic" sz="quarter" idx="16" hasCustomPrompt="1"/>
          </p:nvPr>
        </p:nvSpPr>
        <p:spPr>
          <a:xfrm>
            <a:off x="1981763" y="5891025"/>
            <a:ext cx="633600" cy="633600"/>
          </a:xfrm>
        </p:spPr>
        <p:txBody>
          <a:bodyPr>
            <a:normAutofit/>
          </a:bodyPr>
          <a:lstStyle>
            <a:lvl1pPr marL="0" indent="0" algn="ctr">
              <a:buNone/>
              <a:defRPr sz="900">
                <a:latin typeface="+mn-lt"/>
              </a:defRPr>
            </a:lvl1pPr>
          </a:lstStyle>
          <a:p>
            <a:r>
              <a:rPr lang="en-DK" dirty="0"/>
              <a:t>SDI Icon</a:t>
            </a:r>
          </a:p>
        </p:txBody>
      </p:sp>
      <p:sp>
        <p:nvSpPr>
          <p:cNvPr id="5" name="Text Placeholder 4">
            <a:extLst>
              <a:ext uri="{FF2B5EF4-FFF2-40B4-BE49-F238E27FC236}">
                <a16:creationId xmlns:a16="http://schemas.microsoft.com/office/drawing/2014/main" id="{D628B41B-958D-9F4A-86C2-B6D22C1FCE37}"/>
              </a:ext>
            </a:extLst>
          </p:cNvPr>
          <p:cNvSpPr>
            <a:spLocks noGrp="1"/>
          </p:cNvSpPr>
          <p:nvPr>
            <p:ph type="body" sz="quarter" idx="17" hasCustomPrompt="1"/>
          </p:nvPr>
        </p:nvSpPr>
        <p:spPr>
          <a:xfrm>
            <a:off x="550862" y="4095751"/>
            <a:ext cx="5437186" cy="1657349"/>
          </a:xfrm>
        </p:spPr>
        <p:txBody>
          <a:bodyPr anchor="t"/>
          <a:lstStyle>
            <a:lvl1pPr marL="0" indent="0">
              <a:buNone/>
              <a:defRPr lang="en-DK" sz="800" b="0">
                <a:effectLst/>
              </a:defRPr>
            </a:lvl1pPr>
            <a:lvl2pPr marL="457200" indent="0">
              <a:buNone/>
              <a:defRPr/>
            </a:lvl2pPr>
            <a:lvl3pPr marL="914400" indent="0">
              <a:buNone/>
              <a:defRPr/>
            </a:lvl3pPr>
            <a:lvl4pPr marL="1371600" indent="0">
              <a:buNone/>
              <a:defRPr/>
            </a:lvl4pPr>
            <a:lvl5pPr marL="1828800" indent="0">
              <a:buNone/>
              <a:defRPr/>
            </a:lvl5pPr>
          </a:lstStyle>
          <a:p>
            <a:r>
              <a:rPr lang="da-DK" sz="800" b="1" dirty="0">
                <a:solidFill>
                  <a:srgbClr val="4C4C4C"/>
                </a:solidFill>
                <a:effectLst/>
                <a:latin typeface="Calibri" panose="020F0502020204030204" pitchFamily="34" charset="0"/>
                <a:ea typeface="Times New Roman" panose="02020603050405020304" pitchFamily="18" charset="0"/>
                <a:cs typeface="Times New Roman (Body CS)"/>
              </a:rPr>
              <a:t>Noter</a:t>
            </a:r>
            <a:endParaRPr lang="en-DK" sz="800" dirty="0">
              <a:solidFill>
                <a:srgbClr val="4C4C4C"/>
              </a:solidFill>
              <a:effectLst/>
              <a:latin typeface="Calibri" panose="020F0502020204030204" pitchFamily="34" charset="0"/>
              <a:ea typeface="Times New Roman" panose="02020603050405020304" pitchFamily="18" charset="0"/>
              <a:cs typeface="Times New Roman (Body CS)"/>
            </a:endParaRPr>
          </a:p>
        </p:txBody>
      </p:sp>
      <p:pic>
        <p:nvPicPr>
          <p:cNvPr id="4" name="Picture 3">
            <a:extLst>
              <a:ext uri="{FF2B5EF4-FFF2-40B4-BE49-F238E27FC236}">
                <a16:creationId xmlns:a16="http://schemas.microsoft.com/office/drawing/2014/main" id="{E5045405-0332-2B40-9CDC-1E0348752CAC}"/>
              </a:ext>
            </a:extLst>
          </p:cNvPr>
          <p:cNvPicPr>
            <a:picLocks noChangeAspect="1"/>
          </p:cNvPicPr>
          <p:nvPr userDrawn="1"/>
        </p:nvPicPr>
        <p:blipFill>
          <a:blip r:embed="rId2"/>
          <a:stretch>
            <a:fillRect/>
          </a:stretch>
        </p:blipFill>
        <p:spPr>
          <a:xfrm>
            <a:off x="5015713" y="6368952"/>
            <a:ext cx="972337" cy="241495"/>
          </a:xfrm>
          <a:prstGeom prst="rect">
            <a:avLst/>
          </a:prstGeom>
        </p:spPr>
      </p:pic>
      <p:sp>
        <p:nvSpPr>
          <p:cNvPr id="14" name="Picture Placeholder 30">
            <a:extLst>
              <a:ext uri="{FF2B5EF4-FFF2-40B4-BE49-F238E27FC236}">
                <a16:creationId xmlns:a16="http://schemas.microsoft.com/office/drawing/2014/main" id="{26550671-BF01-574C-B8ED-C44E55489C16}"/>
              </a:ext>
            </a:extLst>
          </p:cNvPr>
          <p:cNvSpPr>
            <a:spLocks noGrp="1"/>
          </p:cNvSpPr>
          <p:nvPr>
            <p:ph type="pic" sz="quarter" idx="18" hasCustomPrompt="1"/>
          </p:nvPr>
        </p:nvSpPr>
        <p:spPr>
          <a:xfrm>
            <a:off x="2697213" y="5891025"/>
            <a:ext cx="633600" cy="633600"/>
          </a:xfrm>
        </p:spPr>
        <p:txBody>
          <a:bodyPr>
            <a:normAutofit/>
          </a:bodyPr>
          <a:lstStyle>
            <a:lvl1pPr marL="0" indent="0" algn="ctr">
              <a:buNone/>
              <a:defRPr sz="900">
                <a:latin typeface="+mn-lt"/>
              </a:defRPr>
            </a:lvl1pPr>
          </a:lstStyle>
          <a:p>
            <a:r>
              <a:rPr lang="en-DK" dirty="0"/>
              <a:t>SDI Icon</a:t>
            </a:r>
          </a:p>
        </p:txBody>
      </p:sp>
      <p:sp>
        <p:nvSpPr>
          <p:cNvPr id="15" name="Picture Placeholder 30">
            <a:extLst>
              <a:ext uri="{FF2B5EF4-FFF2-40B4-BE49-F238E27FC236}">
                <a16:creationId xmlns:a16="http://schemas.microsoft.com/office/drawing/2014/main" id="{305DC326-128D-9245-9FDD-0E1D2FC6A396}"/>
              </a:ext>
            </a:extLst>
          </p:cNvPr>
          <p:cNvSpPr>
            <a:spLocks noGrp="1"/>
          </p:cNvSpPr>
          <p:nvPr>
            <p:ph type="pic" sz="quarter" idx="19" hasCustomPrompt="1"/>
          </p:nvPr>
        </p:nvSpPr>
        <p:spPr>
          <a:xfrm>
            <a:off x="3412663" y="5891025"/>
            <a:ext cx="633600" cy="633600"/>
          </a:xfrm>
        </p:spPr>
        <p:txBody>
          <a:bodyPr>
            <a:normAutofit/>
          </a:bodyPr>
          <a:lstStyle>
            <a:lvl1pPr marL="0" indent="0" algn="ctr">
              <a:buNone/>
              <a:defRPr sz="900">
                <a:latin typeface="+mn-lt"/>
              </a:defRPr>
            </a:lvl1pPr>
          </a:lstStyle>
          <a:p>
            <a:r>
              <a:rPr lang="en-DK" dirty="0"/>
              <a:t>SDI Icon</a:t>
            </a:r>
          </a:p>
        </p:txBody>
      </p:sp>
      <p:sp>
        <p:nvSpPr>
          <p:cNvPr id="16" name="Picture Placeholder 30">
            <a:extLst>
              <a:ext uri="{FF2B5EF4-FFF2-40B4-BE49-F238E27FC236}">
                <a16:creationId xmlns:a16="http://schemas.microsoft.com/office/drawing/2014/main" id="{76449425-29A2-284A-8C31-2F2C5EB26F00}"/>
              </a:ext>
            </a:extLst>
          </p:cNvPr>
          <p:cNvSpPr>
            <a:spLocks noGrp="1"/>
          </p:cNvSpPr>
          <p:nvPr>
            <p:ph type="pic" sz="quarter" idx="20" hasCustomPrompt="1"/>
          </p:nvPr>
        </p:nvSpPr>
        <p:spPr>
          <a:xfrm>
            <a:off x="4128113" y="5891025"/>
            <a:ext cx="633600" cy="633600"/>
          </a:xfrm>
        </p:spPr>
        <p:txBody>
          <a:bodyPr>
            <a:normAutofit/>
          </a:bodyPr>
          <a:lstStyle>
            <a:lvl1pPr marL="0" indent="0" algn="ctr">
              <a:buNone/>
              <a:defRPr sz="900">
                <a:latin typeface="+mn-lt"/>
              </a:defRPr>
            </a:lvl1pPr>
          </a:lstStyle>
          <a:p>
            <a:r>
              <a:rPr lang="en-DK" dirty="0"/>
              <a:t>SDI Icon</a:t>
            </a:r>
          </a:p>
        </p:txBody>
      </p:sp>
    </p:spTree>
    <p:extLst>
      <p:ext uri="{BB962C8B-B14F-4D97-AF65-F5344CB8AC3E}">
        <p14:creationId xmlns:p14="http://schemas.microsoft.com/office/powerpoint/2010/main" val="166943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D93-4501-6146-939F-FE3664A969BF}"/>
              </a:ext>
            </a:extLst>
          </p:cNvPr>
          <p:cNvSpPr>
            <a:spLocks noGrp="1"/>
          </p:cNvSpPr>
          <p:nvPr>
            <p:ph type="title"/>
          </p:nvPr>
        </p:nvSpPr>
        <p:spPr/>
        <p:txBody>
          <a:bodyPr/>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1B53847C-726F-774E-A131-C6233485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B3D9BDCD-5A2E-CD48-9FEC-13ABB76D8730}"/>
              </a:ext>
            </a:extLst>
          </p:cNvPr>
          <p:cNvSpPr>
            <a:spLocks noGrp="1"/>
          </p:cNvSpPr>
          <p:nvPr>
            <p:ph type="dt" sz="half" idx="10"/>
          </p:nvPr>
        </p:nvSpPr>
        <p:spPr/>
        <p:txBody>
          <a:bodyPr/>
          <a:lstStyle/>
          <a:p>
            <a:pPr algn="r"/>
            <a:fld id="{FC379F50-8E65-ED4E-A6C9-0EE0EBA3B25C}" type="datetime1">
              <a:rPr lang="da-DK" smtClean="0"/>
              <a:t>26-01-2022</a:t>
            </a:fld>
            <a:endParaRPr lang="en-DK" dirty="0"/>
          </a:p>
        </p:txBody>
      </p:sp>
      <p:sp>
        <p:nvSpPr>
          <p:cNvPr id="5" name="Footer Placeholder 4">
            <a:extLst>
              <a:ext uri="{FF2B5EF4-FFF2-40B4-BE49-F238E27FC236}">
                <a16:creationId xmlns:a16="http://schemas.microsoft.com/office/drawing/2014/main" id="{01A9C5D8-E9ED-8840-AB9E-579FE0ADA341}"/>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2D9D4AB7-9137-7640-A567-7D7A5ADC311E}"/>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046EFB0C-A002-5C4E-AD88-A07D0F40CF2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617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2C5E9-691F-694D-8A31-F57F80574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EE7AC4D2-7C18-EB48-9DE2-BE11F61A020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2310B549-E0C8-D849-AEC0-45A72D5CD858}"/>
              </a:ext>
            </a:extLst>
          </p:cNvPr>
          <p:cNvSpPr>
            <a:spLocks noGrp="1"/>
          </p:cNvSpPr>
          <p:nvPr>
            <p:ph type="dt" sz="half" idx="10"/>
          </p:nvPr>
        </p:nvSpPr>
        <p:spPr/>
        <p:txBody>
          <a:bodyPr/>
          <a:lstStyle/>
          <a:p>
            <a:pPr algn="r"/>
            <a:fld id="{F0780D72-200D-0048-A72E-7681042701DA}" type="datetime1">
              <a:rPr lang="da-DK" smtClean="0"/>
              <a:t>26-01-2022</a:t>
            </a:fld>
            <a:endParaRPr lang="en-DK" dirty="0"/>
          </a:p>
        </p:txBody>
      </p:sp>
      <p:sp>
        <p:nvSpPr>
          <p:cNvPr id="5" name="Footer Placeholder 4">
            <a:extLst>
              <a:ext uri="{FF2B5EF4-FFF2-40B4-BE49-F238E27FC236}">
                <a16:creationId xmlns:a16="http://schemas.microsoft.com/office/drawing/2014/main" id="{D334A4BD-2CCB-B242-A37C-28BF97247DAC}"/>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323F140A-2C6A-CD41-8C25-A0426D5193E1}"/>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78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42C0B93-565A-9940-831A-DBBF87FB225F}"/>
              </a:ext>
            </a:extLst>
          </p:cNvPr>
          <p:cNvSpPr>
            <a:spLocks noGrp="1"/>
          </p:cNvSpPr>
          <p:nvPr>
            <p:ph sz="quarter" idx="13" hasCustomPrompt="1"/>
          </p:nvPr>
        </p:nvSpPr>
        <p:spPr>
          <a:xfrm>
            <a:off x="550863" y="1773238"/>
            <a:ext cx="11090275" cy="4498686"/>
          </a:xfrm>
        </p:spPr>
        <p:txBody>
          <a:bodyPr/>
          <a:lstStyle>
            <a:lvl1pPr marL="180000" indent="-180000">
              <a:spcBef>
                <a:spcPts val="1600"/>
              </a:spcBef>
              <a:buClr>
                <a:schemeClr val="accent1"/>
              </a:buClr>
              <a:buFont typeface="Wingdings" pitchFamily="2" charset="2"/>
              <a:buChar char="§"/>
              <a:defRPr baseline="0">
                <a:latin typeface="+mj-lt"/>
              </a:defRPr>
            </a:lvl1pPr>
            <a:lvl2pPr marL="360000" indent="-180000">
              <a:buClr>
                <a:schemeClr val="accent1"/>
              </a:buClr>
              <a:defRPr sz="1500" baseline="0"/>
            </a:lvl2pPr>
            <a:lvl3pPr marL="720000" indent="-180000">
              <a:buClr>
                <a:schemeClr val="accent1"/>
              </a:buClr>
              <a:defRPr sz="1300" baseline="0"/>
            </a:lvl3pPr>
            <a:lvl4pPr marL="1080000" indent="-180000">
              <a:buClr>
                <a:schemeClr val="accent1"/>
              </a:buClr>
              <a:defRPr sz="1300" baseline="0"/>
            </a:lvl4pPr>
            <a:lvl5pPr marL="1440000" indent="-180000">
              <a:buClr>
                <a:schemeClr val="accent1"/>
              </a:buClr>
              <a:defRPr sz="13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28" name="Date Placeholder 27">
            <a:extLst>
              <a:ext uri="{FF2B5EF4-FFF2-40B4-BE49-F238E27FC236}">
                <a16:creationId xmlns:a16="http://schemas.microsoft.com/office/drawing/2014/main" id="{AC1A7CA2-81A6-A14C-B564-3FEA69F9F3A9}"/>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29" name="Footer Placeholder 28">
            <a:extLst>
              <a:ext uri="{FF2B5EF4-FFF2-40B4-BE49-F238E27FC236}">
                <a16:creationId xmlns:a16="http://schemas.microsoft.com/office/drawing/2014/main" id="{6B31A629-2F34-284F-B04E-FF81BB2B779D}"/>
              </a:ext>
            </a:extLst>
          </p:cNvPr>
          <p:cNvSpPr>
            <a:spLocks noGrp="1"/>
          </p:cNvSpPr>
          <p:nvPr>
            <p:ph type="ftr" sz="quarter" idx="15"/>
          </p:nvPr>
        </p:nvSpPr>
        <p:spPr/>
        <p:txBody>
          <a:bodyPr/>
          <a:lstStyle/>
          <a:p>
            <a:pPr algn="l"/>
            <a:r>
              <a:rPr lang="en-US"/>
              <a:t>verdensmålene.dk</a:t>
            </a:r>
            <a:endParaRPr lang="en-DK" dirty="0"/>
          </a:p>
        </p:txBody>
      </p:sp>
      <p:sp>
        <p:nvSpPr>
          <p:cNvPr id="30" name="Slide Number Placeholder 29">
            <a:extLst>
              <a:ext uri="{FF2B5EF4-FFF2-40B4-BE49-F238E27FC236}">
                <a16:creationId xmlns:a16="http://schemas.microsoft.com/office/drawing/2014/main" id="{F26C7A13-A879-C042-9A21-9975F56E7903}"/>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2D45DDCF-C71F-CC49-A951-19E63143879B}"/>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3E904C1-511A-2446-8AFF-00B72F9F69ED}"/>
              </a:ext>
            </a:extLst>
          </p:cNvPr>
          <p:cNvSpPr>
            <a:spLocks noGrp="1"/>
          </p:cNvSpPr>
          <p:nvPr>
            <p:ph type="title"/>
          </p:nvPr>
        </p:nvSpPr>
        <p:spPr/>
        <p:txBody>
          <a:bodyPr/>
          <a:lstStyle/>
          <a:p>
            <a:r>
              <a:rPr lang="da-DK"/>
              <a:t>Klik for at redigere titeltypografien i masteren</a:t>
            </a:r>
            <a:endParaRPr lang="en-DK"/>
          </a:p>
        </p:txBody>
      </p:sp>
    </p:spTree>
    <p:extLst>
      <p:ext uri="{BB962C8B-B14F-4D97-AF65-F5344CB8AC3E}">
        <p14:creationId xmlns:p14="http://schemas.microsoft.com/office/powerpoint/2010/main" val="3639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468408-47B3-594E-8F97-E94C2FD9DCA6}"/>
              </a:ext>
            </a:extLst>
          </p:cNvPr>
          <p:cNvSpPr>
            <a:spLocks noGrp="1"/>
          </p:cNvSpPr>
          <p:nvPr>
            <p:ph type="dt" sz="half" idx="10"/>
          </p:nvPr>
        </p:nvSpPr>
        <p:spPr/>
        <p:txBody>
          <a:bodyPr/>
          <a:lstStyle/>
          <a:p>
            <a:pPr algn="r"/>
            <a:fld id="{DB526A4A-152F-4341-9894-B9F8E5F97D0F}" type="datetime1">
              <a:rPr lang="da-DK" smtClean="0"/>
              <a:t>26-01-2022</a:t>
            </a:fld>
            <a:endParaRPr lang="en-DK" dirty="0"/>
          </a:p>
        </p:txBody>
      </p:sp>
      <p:sp>
        <p:nvSpPr>
          <p:cNvPr id="5" name="Footer Placeholder 4">
            <a:extLst>
              <a:ext uri="{FF2B5EF4-FFF2-40B4-BE49-F238E27FC236}">
                <a16:creationId xmlns:a16="http://schemas.microsoft.com/office/drawing/2014/main" id="{87A0AEF5-8BC5-1243-B441-E7B9F69E4042}"/>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BF24EEA7-230B-B442-8AE8-248C018BE89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39BF1C26-DB8C-A14F-9045-99F3DAE610F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Picture Placeholder 25">
            <a:extLst>
              <a:ext uri="{FF2B5EF4-FFF2-40B4-BE49-F238E27FC236}">
                <a16:creationId xmlns:a16="http://schemas.microsoft.com/office/drawing/2014/main" id="{78702FCA-4FD1-FD42-8785-0EBD72CFD628}"/>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11" name="Subtitle 2">
            <a:extLst>
              <a:ext uri="{FF2B5EF4-FFF2-40B4-BE49-F238E27FC236}">
                <a16:creationId xmlns:a16="http://schemas.microsoft.com/office/drawing/2014/main" id="{348BE07B-A61E-0D43-B10D-948C59DACB69}"/>
              </a:ext>
            </a:extLst>
          </p:cNvPr>
          <p:cNvSpPr>
            <a:spLocks noGrp="1"/>
          </p:cNvSpPr>
          <p:nvPr>
            <p:ph type="subTitle" idx="1" hasCustomPrompt="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DK" dirty="0"/>
          </a:p>
        </p:txBody>
      </p:sp>
      <p:sp>
        <p:nvSpPr>
          <p:cNvPr id="12" name="Title 1">
            <a:extLst>
              <a:ext uri="{FF2B5EF4-FFF2-40B4-BE49-F238E27FC236}">
                <a16:creationId xmlns:a16="http://schemas.microsoft.com/office/drawing/2014/main" id="{6F7AEBE3-6D25-DF48-938E-03CBE19853A1}"/>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Tree>
    <p:extLst>
      <p:ext uri="{BB962C8B-B14F-4D97-AF65-F5344CB8AC3E}">
        <p14:creationId xmlns:p14="http://schemas.microsoft.com/office/powerpoint/2010/main" val="109045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68A84-3D3E-DE41-9FD5-2E8DCF1B6B66}"/>
              </a:ext>
            </a:extLst>
          </p:cNvPr>
          <p:cNvSpPr>
            <a:spLocks noGrp="1"/>
          </p:cNvSpPr>
          <p:nvPr>
            <p:ph sz="half" idx="2" hasCustomPrompt="1"/>
          </p:nvPr>
        </p:nvSpPr>
        <p:spPr>
          <a:xfrm>
            <a:off x="550866" y="1773239"/>
            <a:ext cx="5437184"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Date Placeholder 4">
            <a:extLst>
              <a:ext uri="{FF2B5EF4-FFF2-40B4-BE49-F238E27FC236}">
                <a16:creationId xmlns:a16="http://schemas.microsoft.com/office/drawing/2014/main" id="{67F2E53E-C900-AA4F-94EE-A25DF55E5793}"/>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6" name="Footer Placeholder 5">
            <a:extLst>
              <a:ext uri="{FF2B5EF4-FFF2-40B4-BE49-F238E27FC236}">
                <a16:creationId xmlns:a16="http://schemas.microsoft.com/office/drawing/2014/main" id="{96164669-C29E-E845-967F-B127027E8481}"/>
              </a:ext>
            </a:extLst>
          </p:cNvPr>
          <p:cNvSpPr>
            <a:spLocks noGrp="1"/>
          </p:cNvSpPr>
          <p:nvPr>
            <p:ph type="ftr" sz="quarter" idx="11"/>
          </p:nvPr>
        </p:nvSpPr>
        <p:spPr/>
        <p:txBody>
          <a:bodyPr/>
          <a:lstStyle>
            <a:lvl1pPr algn="l">
              <a:defRPr/>
            </a:lvl1pPr>
          </a:lstStyle>
          <a:p>
            <a:r>
              <a:rPr lang="en-US"/>
              <a:t>verdensmålene.dk</a:t>
            </a:r>
            <a:endParaRPr lang="en-DK" dirty="0"/>
          </a:p>
        </p:txBody>
      </p:sp>
      <p:sp>
        <p:nvSpPr>
          <p:cNvPr id="7" name="Slide Number Placeholder 6">
            <a:extLst>
              <a:ext uri="{FF2B5EF4-FFF2-40B4-BE49-F238E27FC236}">
                <a16:creationId xmlns:a16="http://schemas.microsoft.com/office/drawing/2014/main" id="{CAFE2136-3566-5744-B816-4D77EB64491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2" name="Title 11">
            <a:extLst>
              <a:ext uri="{FF2B5EF4-FFF2-40B4-BE49-F238E27FC236}">
                <a16:creationId xmlns:a16="http://schemas.microsoft.com/office/drawing/2014/main" id="{698FC2B3-7E64-1448-ABFD-07B2446E6345}"/>
              </a:ext>
            </a:extLst>
          </p:cNvPr>
          <p:cNvSpPr>
            <a:spLocks noGrp="1"/>
          </p:cNvSpPr>
          <p:nvPr>
            <p:ph type="title" hasCustomPrompt="1"/>
          </p:nvPr>
        </p:nvSpPr>
        <p:spPr/>
        <p:txBody>
          <a:bodyPr/>
          <a:lstStyle/>
          <a:p>
            <a:r>
              <a:rPr lang="en-US" dirty="0"/>
              <a:t>Click to edit title</a:t>
            </a:r>
            <a:endParaRPr lang="en-DK" dirty="0"/>
          </a:p>
        </p:txBody>
      </p:sp>
      <p:sp>
        <p:nvSpPr>
          <p:cNvPr id="13" name="Rectangle 12">
            <a:extLst>
              <a:ext uri="{FF2B5EF4-FFF2-40B4-BE49-F238E27FC236}">
                <a16:creationId xmlns:a16="http://schemas.microsoft.com/office/drawing/2014/main" id="{5995E2A9-755D-634D-BDB7-AE31ED8D8A1D}"/>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Content Placeholder 14">
            <a:extLst>
              <a:ext uri="{FF2B5EF4-FFF2-40B4-BE49-F238E27FC236}">
                <a16:creationId xmlns:a16="http://schemas.microsoft.com/office/drawing/2014/main" id="{34761E24-235D-B547-B6C9-8219843C8656}"/>
              </a:ext>
            </a:extLst>
          </p:cNvPr>
          <p:cNvSpPr>
            <a:spLocks noGrp="1"/>
          </p:cNvSpPr>
          <p:nvPr>
            <p:ph sz="quarter" idx="13" hasCustomPrompt="1"/>
          </p:nvPr>
        </p:nvSpPr>
        <p:spPr>
          <a:xfrm>
            <a:off x="6203950" y="1773238"/>
            <a:ext cx="5437188"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690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901AF-66F3-7247-8E2B-C0EF1ADD9103}"/>
              </a:ext>
            </a:extLst>
          </p:cNvPr>
          <p:cNvSpPr>
            <a:spLocks noGrp="1"/>
          </p:cNvSpPr>
          <p:nvPr>
            <p:ph type="body" idx="1" hasCustomPrompt="1"/>
          </p:nvPr>
        </p:nvSpPr>
        <p:spPr>
          <a:xfrm>
            <a:off x="550864" y="1773236"/>
            <a:ext cx="5446712"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79B3D664-B48E-7E40-9CBD-58F193A4F792}"/>
              </a:ext>
            </a:extLst>
          </p:cNvPr>
          <p:cNvSpPr>
            <a:spLocks noGrp="1"/>
          </p:cNvSpPr>
          <p:nvPr>
            <p:ph sz="half" idx="2" hasCustomPrompt="1"/>
          </p:nvPr>
        </p:nvSpPr>
        <p:spPr>
          <a:xfrm>
            <a:off x="550863" y="2406836"/>
            <a:ext cx="5437187"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71A15990-DC83-384A-8E38-D96EB95A53BE}"/>
              </a:ext>
            </a:extLst>
          </p:cNvPr>
          <p:cNvSpPr>
            <a:spLocks noGrp="1"/>
          </p:cNvSpPr>
          <p:nvPr>
            <p:ph type="body" sz="quarter" idx="3" hasCustomPrompt="1"/>
          </p:nvPr>
        </p:nvSpPr>
        <p:spPr>
          <a:xfrm>
            <a:off x="6203950" y="1773237"/>
            <a:ext cx="5437186"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6124B75-1DBA-214A-92C5-D3209CA627A4}"/>
              </a:ext>
            </a:extLst>
          </p:cNvPr>
          <p:cNvSpPr>
            <a:spLocks noGrp="1"/>
          </p:cNvSpPr>
          <p:nvPr>
            <p:ph sz="quarter" idx="4" hasCustomPrompt="1"/>
          </p:nvPr>
        </p:nvSpPr>
        <p:spPr>
          <a:xfrm>
            <a:off x="6203950" y="2406836"/>
            <a:ext cx="5437188"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Title 6">
            <a:extLst>
              <a:ext uri="{FF2B5EF4-FFF2-40B4-BE49-F238E27FC236}">
                <a16:creationId xmlns:a16="http://schemas.microsoft.com/office/drawing/2014/main" id="{B89EE60D-10C4-2D47-A0FD-F722F97A621B}"/>
              </a:ext>
            </a:extLst>
          </p:cNvPr>
          <p:cNvSpPr>
            <a:spLocks noGrp="1"/>
          </p:cNvSpPr>
          <p:nvPr>
            <p:ph type="title" hasCustomPrompt="1"/>
          </p:nvPr>
        </p:nvSpPr>
        <p:spPr/>
        <p:txBody>
          <a:bodyPr/>
          <a:lstStyle/>
          <a:p>
            <a:r>
              <a:rPr lang="en-US" dirty="0"/>
              <a:t>Click to edit title</a:t>
            </a:r>
            <a:endParaRPr lang="en-DK" dirty="0"/>
          </a:p>
        </p:txBody>
      </p:sp>
      <p:sp>
        <p:nvSpPr>
          <p:cNvPr id="8" name="Date Placeholder 7">
            <a:extLst>
              <a:ext uri="{FF2B5EF4-FFF2-40B4-BE49-F238E27FC236}">
                <a16:creationId xmlns:a16="http://schemas.microsoft.com/office/drawing/2014/main" id="{8C652861-5F1F-624C-91A3-341EE9F5C376}"/>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9" name="Footer Placeholder 8">
            <a:extLst>
              <a:ext uri="{FF2B5EF4-FFF2-40B4-BE49-F238E27FC236}">
                <a16:creationId xmlns:a16="http://schemas.microsoft.com/office/drawing/2014/main" id="{49CD542B-868B-EB45-A088-F6A7C397BF88}"/>
              </a:ext>
            </a:extLst>
          </p:cNvPr>
          <p:cNvSpPr>
            <a:spLocks noGrp="1"/>
          </p:cNvSpPr>
          <p:nvPr>
            <p:ph type="ftr" sz="quarter" idx="11"/>
          </p:nvPr>
        </p:nvSpPr>
        <p:spPr/>
        <p:txBody>
          <a:bodyPr/>
          <a:lstStyle/>
          <a:p>
            <a:pPr algn="l"/>
            <a:r>
              <a:rPr lang="en-US"/>
              <a:t>verdensmålene.dk</a:t>
            </a:r>
            <a:endParaRPr lang="en-DK" dirty="0"/>
          </a:p>
        </p:txBody>
      </p:sp>
      <p:sp>
        <p:nvSpPr>
          <p:cNvPr id="14" name="Slide Number Placeholder 13">
            <a:extLst>
              <a:ext uri="{FF2B5EF4-FFF2-40B4-BE49-F238E27FC236}">
                <a16:creationId xmlns:a16="http://schemas.microsoft.com/office/drawing/2014/main" id="{4B2ACF5A-18A7-9E49-ABE1-EF72488A531C}"/>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6" name="Rectangle 15">
            <a:extLst>
              <a:ext uri="{FF2B5EF4-FFF2-40B4-BE49-F238E27FC236}">
                <a16:creationId xmlns:a16="http://schemas.microsoft.com/office/drawing/2014/main" id="{B887E824-1E73-0B41-802C-6396A6658566}"/>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99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789B4-95C2-9749-A2ED-595CC03B61F0}"/>
              </a:ext>
            </a:extLst>
          </p:cNvPr>
          <p:cNvSpPr>
            <a:spLocks noGrp="1"/>
          </p:cNvSpPr>
          <p:nvPr>
            <p:ph type="title" hasCustomPrompt="1"/>
          </p:nvPr>
        </p:nvSpPr>
        <p:spPr/>
        <p:txBody>
          <a:bodyPr/>
          <a:lstStyle/>
          <a:p>
            <a:r>
              <a:rPr lang="en-US" dirty="0"/>
              <a:t>Click to edit title</a:t>
            </a:r>
            <a:endParaRPr lang="en-DK" dirty="0"/>
          </a:p>
        </p:txBody>
      </p:sp>
      <p:sp>
        <p:nvSpPr>
          <p:cNvPr id="5" name="Date Placeholder 4">
            <a:extLst>
              <a:ext uri="{FF2B5EF4-FFF2-40B4-BE49-F238E27FC236}">
                <a16:creationId xmlns:a16="http://schemas.microsoft.com/office/drawing/2014/main" id="{F724AE2C-8546-1741-8DAE-344D0857BF64}"/>
              </a:ext>
            </a:extLst>
          </p:cNvPr>
          <p:cNvSpPr>
            <a:spLocks noGrp="1"/>
          </p:cNvSpPr>
          <p:nvPr>
            <p:ph type="dt" sz="half" idx="10"/>
          </p:nvPr>
        </p:nvSpPr>
        <p:spPr/>
        <p:txBody>
          <a:bodyPr/>
          <a:lstStyle/>
          <a:p>
            <a:pPr algn="r"/>
            <a:fld id="{0104234F-9D1D-914E-A99A-E78B8C4DDBB4}" type="datetime1">
              <a:rPr lang="da-DK" smtClean="0"/>
              <a:t>26-01-2022</a:t>
            </a:fld>
            <a:endParaRPr lang="en-DK" dirty="0"/>
          </a:p>
        </p:txBody>
      </p:sp>
      <p:sp>
        <p:nvSpPr>
          <p:cNvPr id="9" name="Footer Placeholder 8">
            <a:extLst>
              <a:ext uri="{FF2B5EF4-FFF2-40B4-BE49-F238E27FC236}">
                <a16:creationId xmlns:a16="http://schemas.microsoft.com/office/drawing/2014/main" id="{78CAED28-ED9F-CF46-BF19-99B0E7B60EE0}"/>
              </a:ext>
            </a:extLst>
          </p:cNvPr>
          <p:cNvSpPr>
            <a:spLocks noGrp="1"/>
          </p:cNvSpPr>
          <p:nvPr>
            <p:ph type="ftr" sz="quarter" idx="11"/>
          </p:nvPr>
        </p:nvSpPr>
        <p:spPr/>
        <p:txBody>
          <a:bodyPr/>
          <a:lstStyle/>
          <a:p>
            <a:pPr algn="l"/>
            <a:r>
              <a:rPr lang="en-US"/>
              <a:t>verdensmålene.dk</a:t>
            </a:r>
            <a:endParaRPr lang="en-DK" dirty="0"/>
          </a:p>
        </p:txBody>
      </p:sp>
      <p:sp>
        <p:nvSpPr>
          <p:cNvPr id="10" name="Slide Number Placeholder 9">
            <a:extLst>
              <a:ext uri="{FF2B5EF4-FFF2-40B4-BE49-F238E27FC236}">
                <a16:creationId xmlns:a16="http://schemas.microsoft.com/office/drawing/2014/main" id="{8EB884FD-1AFA-1348-BA44-030D0E89F79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4C38B297-D510-6342-9560-77325A8DEC95}"/>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5887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6A33-CF3D-9042-916D-7C5FF8916D72}"/>
              </a:ext>
            </a:extLst>
          </p:cNvPr>
          <p:cNvSpPr>
            <a:spLocks noGrp="1"/>
          </p:cNvSpPr>
          <p:nvPr>
            <p:ph type="dt" sz="half" idx="10"/>
          </p:nvPr>
        </p:nvSpPr>
        <p:spPr/>
        <p:txBody>
          <a:bodyPr/>
          <a:lstStyle/>
          <a:p>
            <a:pPr algn="r"/>
            <a:fld id="{EE9D4D97-5904-C94F-85E5-278B1CDC3031}" type="datetime1">
              <a:rPr lang="da-DK" smtClean="0"/>
              <a:t>26-01-2022</a:t>
            </a:fld>
            <a:endParaRPr lang="en-DK" dirty="0"/>
          </a:p>
        </p:txBody>
      </p:sp>
      <p:sp>
        <p:nvSpPr>
          <p:cNvPr id="3" name="Footer Placeholder 2">
            <a:extLst>
              <a:ext uri="{FF2B5EF4-FFF2-40B4-BE49-F238E27FC236}">
                <a16:creationId xmlns:a16="http://schemas.microsoft.com/office/drawing/2014/main" id="{E93460BD-B3BC-0A40-94D5-6D054945E81C}"/>
              </a:ext>
            </a:extLst>
          </p:cNvPr>
          <p:cNvSpPr>
            <a:spLocks noGrp="1"/>
          </p:cNvSpPr>
          <p:nvPr>
            <p:ph type="ftr" sz="quarter" idx="11"/>
          </p:nvPr>
        </p:nvSpPr>
        <p:spPr/>
        <p:txBody>
          <a:bodyPr/>
          <a:lstStyle/>
          <a:p>
            <a:pPr algn="l"/>
            <a:r>
              <a:rPr lang="en-US"/>
              <a:t>verdensmålene.dk</a:t>
            </a:r>
            <a:endParaRPr lang="en-DK" dirty="0"/>
          </a:p>
        </p:txBody>
      </p:sp>
      <p:sp>
        <p:nvSpPr>
          <p:cNvPr id="4" name="Slide Number Placeholder 3">
            <a:extLst>
              <a:ext uri="{FF2B5EF4-FFF2-40B4-BE49-F238E27FC236}">
                <a16:creationId xmlns:a16="http://schemas.microsoft.com/office/drawing/2014/main" id="{4E917D79-3BEF-6C4A-991C-9903E3967DD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104066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BDE99C-5EBE-B446-9B84-7957980F86EC}"/>
              </a:ext>
            </a:extLst>
          </p:cNvPr>
          <p:cNvSpPr>
            <a:spLocks noGrp="1"/>
          </p:cNvSpPr>
          <p:nvPr>
            <p:ph type="title"/>
          </p:nvPr>
        </p:nvSpPr>
        <p:spPr/>
        <p:txBody>
          <a:bodyPr/>
          <a:lstStyle/>
          <a:p>
            <a:r>
              <a:rPr lang="da-DK"/>
              <a:t>Klik for at redigere titeltypografien i masteren</a:t>
            </a:r>
            <a:endParaRPr lang="en-DK" dirty="0"/>
          </a:p>
        </p:txBody>
      </p:sp>
      <p:sp>
        <p:nvSpPr>
          <p:cNvPr id="21" name="Content Placeholder 2">
            <a:extLst>
              <a:ext uri="{FF2B5EF4-FFF2-40B4-BE49-F238E27FC236}">
                <a16:creationId xmlns:a16="http://schemas.microsoft.com/office/drawing/2014/main" id="{8B91BDEB-6CEF-F448-9137-46386DD11B3C}"/>
              </a:ext>
            </a:extLst>
          </p:cNvPr>
          <p:cNvSpPr>
            <a:spLocks noGrp="1"/>
          </p:cNvSpPr>
          <p:nvPr>
            <p:ph sz="quarter" idx="15"/>
          </p:nvPr>
        </p:nvSpPr>
        <p:spPr>
          <a:xfrm>
            <a:off x="6203950" y="1773238"/>
            <a:ext cx="5437188"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3" name="Text Placeholder 3">
            <a:extLst>
              <a:ext uri="{FF2B5EF4-FFF2-40B4-BE49-F238E27FC236}">
                <a16:creationId xmlns:a16="http://schemas.microsoft.com/office/drawing/2014/main" id="{35A5E971-788B-534A-95E6-A634D514172D}"/>
              </a:ext>
            </a:extLst>
          </p:cNvPr>
          <p:cNvSpPr>
            <a:spLocks noGrp="1"/>
          </p:cNvSpPr>
          <p:nvPr>
            <p:ph type="body" sz="quarter" idx="16"/>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17" name="Rectangle 16">
            <a:extLst>
              <a:ext uri="{FF2B5EF4-FFF2-40B4-BE49-F238E27FC236}">
                <a16:creationId xmlns:a16="http://schemas.microsoft.com/office/drawing/2014/main" id="{514D7B80-8796-334D-BD8E-48386701D54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Date Placeholder 15">
            <a:extLst>
              <a:ext uri="{FF2B5EF4-FFF2-40B4-BE49-F238E27FC236}">
                <a16:creationId xmlns:a16="http://schemas.microsoft.com/office/drawing/2014/main" id="{9CE43D66-CF32-844B-88C2-AFC6CBFB41B9}"/>
              </a:ext>
            </a:extLst>
          </p:cNvPr>
          <p:cNvSpPr>
            <a:spLocks noGrp="1"/>
          </p:cNvSpPr>
          <p:nvPr>
            <p:ph type="dt" sz="half" idx="17"/>
          </p:nvPr>
        </p:nvSpPr>
        <p:spPr/>
        <p:txBody>
          <a:bodyPr/>
          <a:lstStyle/>
          <a:p>
            <a:pPr algn="r"/>
            <a:fld id="{4D849C3B-2B4E-674C-A920-41F21C7D2400}" type="datetime1">
              <a:rPr lang="da-DK" smtClean="0"/>
              <a:t>26-01-2022</a:t>
            </a:fld>
            <a:endParaRPr lang="en-DK" dirty="0"/>
          </a:p>
        </p:txBody>
      </p:sp>
      <p:sp>
        <p:nvSpPr>
          <p:cNvPr id="18" name="Footer Placeholder 17">
            <a:extLst>
              <a:ext uri="{FF2B5EF4-FFF2-40B4-BE49-F238E27FC236}">
                <a16:creationId xmlns:a16="http://schemas.microsoft.com/office/drawing/2014/main" id="{E069604C-AA13-1546-8FB0-F4ECB5EDB0D5}"/>
              </a:ext>
            </a:extLst>
          </p:cNvPr>
          <p:cNvSpPr>
            <a:spLocks noGrp="1"/>
          </p:cNvSpPr>
          <p:nvPr>
            <p:ph type="ftr" sz="quarter" idx="18"/>
          </p:nvPr>
        </p:nvSpPr>
        <p:spPr/>
        <p:txBody>
          <a:bodyPr/>
          <a:lstStyle/>
          <a:p>
            <a:pPr algn="l"/>
            <a:r>
              <a:rPr lang="en-US"/>
              <a:t>verdensmålene.dk</a:t>
            </a:r>
            <a:endParaRPr lang="en-DK" dirty="0"/>
          </a:p>
        </p:txBody>
      </p:sp>
      <p:sp>
        <p:nvSpPr>
          <p:cNvPr id="19" name="Slide Number Placeholder 18">
            <a:extLst>
              <a:ext uri="{FF2B5EF4-FFF2-40B4-BE49-F238E27FC236}">
                <a16:creationId xmlns:a16="http://schemas.microsoft.com/office/drawing/2014/main" id="{3A1384FE-41B8-8D47-A8D9-EDEF4843B1E8}"/>
              </a:ext>
            </a:extLst>
          </p:cNvPr>
          <p:cNvSpPr>
            <a:spLocks noGrp="1"/>
          </p:cNvSpPr>
          <p:nvPr>
            <p:ph type="sldNum" sz="quarter" idx="19"/>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9476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05CD9A-ADAB-6840-B90D-13E27004BC88}"/>
              </a:ext>
            </a:extLst>
          </p:cNvPr>
          <p:cNvSpPr/>
          <p:nvPr userDrawn="1"/>
        </p:nvSpPr>
        <p:spPr>
          <a:xfrm>
            <a:off x="6096000" y="0"/>
            <a:ext cx="597535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Picture Placeholder 2">
            <a:extLst>
              <a:ext uri="{FF2B5EF4-FFF2-40B4-BE49-F238E27FC236}">
                <a16:creationId xmlns:a16="http://schemas.microsoft.com/office/drawing/2014/main" id="{A12B1FD1-EF7B-4044-9023-1495CF06BB2C}"/>
              </a:ext>
            </a:extLst>
          </p:cNvPr>
          <p:cNvSpPr>
            <a:spLocks noGrp="1"/>
          </p:cNvSpPr>
          <p:nvPr>
            <p:ph type="pic" idx="1"/>
          </p:nvPr>
        </p:nvSpPr>
        <p:spPr>
          <a:xfrm>
            <a:off x="6203950" y="549275"/>
            <a:ext cx="5437186" cy="5759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dirty="0"/>
          </a:p>
        </p:txBody>
      </p:sp>
      <p:sp>
        <p:nvSpPr>
          <p:cNvPr id="11" name="Title 10">
            <a:extLst>
              <a:ext uri="{FF2B5EF4-FFF2-40B4-BE49-F238E27FC236}">
                <a16:creationId xmlns:a16="http://schemas.microsoft.com/office/drawing/2014/main" id="{950BC9C5-E23E-6149-9A7F-E2AED8B8C078}"/>
              </a:ext>
            </a:extLst>
          </p:cNvPr>
          <p:cNvSpPr>
            <a:spLocks noGrp="1"/>
          </p:cNvSpPr>
          <p:nvPr>
            <p:ph type="title"/>
          </p:nvPr>
        </p:nvSpPr>
        <p:spPr>
          <a:xfrm>
            <a:off x="550863" y="539022"/>
            <a:ext cx="5437187" cy="1234216"/>
          </a:xfrm>
        </p:spPr>
        <p:txBody>
          <a:bodyPr/>
          <a:lstStyle/>
          <a:p>
            <a:r>
              <a:rPr lang="da-DK"/>
              <a:t>Klik for at redigere titeltypografien i masteren</a:t>
            </a:r>
            <a:endParaRPr lang="en-DK" dirty="0"/>
          </a:p>
        </p:txBody>
      </p:sp>
      <p:sp>
        <p:nvSpPr>
          <p:cNvPr id="12" name="Rectangle 11">
            <a:extLst>
              <a:ext uri="{FF2B5EF4-FFF2-40B4-BE49-F238E27FC236}">
                <a16:creationId xmlns:a16="http://schemas.microsoft.com/office/drawing/2014/main" id="{2A4C7599-CE00-5548-A4F8-7AE149B11589}"/>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13">
            <a:extLst>
              <a:ext uri="{FF2B5EF4-FFF2-40B4-BE49-F238E27FC236}">
                <a16:creationId xmlns:a16="http://schemas.microsoft.com/office/drawing/2014/main" id="{52E0079B-21D5-8240-AA74-755FD7D21EFD}"/>
              </a:ext>
            </a:extLst>
          </p:cNvPr>
          <p:cNvSpPr>
            <a:spLocks noGrp="1"/>
          </p:cNvSpPr>
          <p:nvPr>
            <p:ph type="body" sz="quarter" idx="13"/>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9" name="Date Placeholder 8">
            <a:extLst>
              <a:ext uri="{FF2B5EF4-FFF2-40B4-BE49-F238E27FC236}">
                <a16:creationId xmlns:a16="http://schemas.microsoft.com/office/drawing/2014/main" id="{A6FA2E5C-61C5-D948-B56B-737090353702}"/>
              </a:ext>
            </a:extLst>
          </p:cNvPr>
          <p:cNvSpPr>
            <a:spLocks noGrp="1"/>
          </p:cNvSpPr>
          <p:nvPr>
            <p:ph type="dt" sz="half" idx="14"/>
          </p:nvPr>
        </p:nvSpPr>
        <p:spPr/>
        <p:txBody>
          <a:bodyPr/>
          <a:lstStyle/>
          <a:p>
            <a:pPr algn="r"/>
            <a:fld id="{93A065E4-BA26-6E4A-A526-67E235382C17}" type="datetime1">
              <a:rPr lang="da-DK" smtClean="0"/>
              <a:t>26-01-2022</a:t>
            </a:fld>
            <a:endParaRPr lang="en-DK" dirty="0"/>
          </a:p>
        </p:txBody>
      </p:sp>
      <p:sp>
        <p:nvSpPr>
          <p:cNvPr id="10" name="Footer Placeholder 9">
            <a:extLst>
              <a:ext uri="{FF2B5EF4-FFF2-40B4-BE49-F238E27FC236}">
                <a16:creationId xmlns:a16="http://schemas.microsoft.com/office/drawing/2014/main" id="{BBB07686-A3BC-464E-B022-50F0864A929C}"/>
              </a:ext>
            </a:extLst>
          </p:cNvPr>
          <p:cNvSpPr>
            <a:spLocks noGrp="1"/>
          </p:cNvSpPr>
          <p:nvPr>
            <p:ph type="ftr" sz="quarter" idx="15"/>
          </p:nvPr>
        </p:nvSpPr>
        <p:spPr/>
        <p:txBody>
          <a:bodyPr/>
          <a:lstStyle/>
          <a:p>
            <a:pPr algn="l"/>
            <a:r>
              <a:rPr lang="en-US"/>
              <a:t>verdensmålene.dk</a:t>
            </a:r>
            <a:endParaRPr lang="en-DK" dirty="0"/>
          </a:p>
        </p:txBody>
      </p:sp>
      <p:sp>
        <p:nvSpPr>
          <p:cNvPr id="13" name="Slide Number Placeholder 12">
            <a:extLst>
              <a:ext uri="{FF2B5EF4-FFF2-40B4-BE49-F238E27FC236}">
                <a16:creationId xmlns:a16="http://schemas.microsoft.com/office/drawing/2014/main" id="{6CE45174-7363-894D-8FA2-A8A91DDF53D7}"/>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0947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6BCDF-9E6C-7646-AAB5-E31047204BC4}"/>
              </a:ext>
            </a:extLst>
          </p:cNvPr>
          <p:cNvSpPr>
            <a:spLocks noGrp="1"/>
          </p:cNvSpPr>
          <p:nvPr>
            <p:ph type="title"/>
          </p:nvPr>
        </p:nvSpPr>
        <p:spPr>
          <a:xfrm>
            <a:off x="550863" y="549274"/>
            <a:ext cx="11090273" cy="1223963"/>
          </a:xfrm>
          <a:prstGeom prst="rect">
            <a:avLst/>
          </a:prstGeom>
          <a:noFill/>
        </p:spPr>
        <p:txBody>
          <a:bodyPr vert="horz" lIns="0" tIns="0" rIns="0" bIns="0" rtlCol="0" anchor="t" anchorCtr="0">
            <a:normAutofit/>
          </a:bodyPr>
          <a:lstStyle/>
          <a:p>
            <a:r>
              <a:rPr lang="en-US" dirty="0"/>
              <a:t>Click to edit </a:t>
            </a:r>
            <a:br>
              <a:rPr lang="en-US" dirty="0"/>
            </a:br>
            <a:r>
              <a:rPr lang="en-US" dirty="0"/>
              <a:t>Master title style</a:t>
            </a:r>
            <a:endParaRPr lang="en-DK" dirty="0"/>
          </a:p>
        </p:txBody>
      </p:sp>
      <p:sp>
        <p:nvSpPr>
          <p:cNvPr id="3" name="Text Placeholder 2">
            <a:extLst>
              <a:ext uri="{FF2B5EF4-FFF2-40B4-BE49-F238E27FC236}">
                <a16:creationId xmlns:a16="http://schemas.microsoft.com/office/drawing/2014/main" id="{2857CAED-1A74-9845-816D-1A18FC7F5480}"/>
              </a:ext>
            </a:extLst>
          </p:cNvPr>
          <p:cNvSpPr>
            <a:spLocks noGrp="1"/>
          </p:cNvSpPr>
          <p:nvPr>
            <p:ph type="body" idx="1"/>
          </p:nvPr>
        </p:nvSpPr>
        <p:spPr>
          <a:xfrm>
            <a:off x="550862" y="1773239"/>
            <a:ext cx="11090274" cy="4535486"/>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129FA62B-CD4F-D048-AD7F-266B9A02380C}"/>
              </a:ext>
            </a:extLst>
          </p:cNvPr>
          <p:cNvSpPr>
            <a:spLocks noGrp="1"/>
          </p:cNvSpPr>
          <p:nvPr>
            <p:ph type="dt" sz="half" idx="2"/>
          </p:nvPr>
        </p:nvSpPr>
        <p:spPr>
          <a:xfrm>
            <a:off x="10629122" y="6524625"/>
            <a:ext cx="600044" cy="217488"/>
          </a:xfrm>
          <a:prstGeom prst="rect">
            <a:avLst/>
          </a:prstGeom>
        </p:spPr>
        <p:txBody>
          <a:bodyPr vert="horz" lIns="0" tIns="0" rIns="0" bIns="21600" rtlCol="0" anchor="b"/>
          <a:lstStyle>
            <a:lvl1pPr algn="l">
              <a:defRPr sz="800">
                <a:solidFill>
                  <a:schemeClr val="tx1">
                    <a:lumMod val="50000"/>
                    <a:lumOff val="50000"/>
                  </a:schemeClr>
                </a:solidFill>
              </a:defRPr>
            </a:lvl1pPr>
          </a:lstStyle>
          <a:p>
            <a:pPr algn="r"/>
            <a:fld id="{9A8B6AB3-408A-3440-AA23-980B846B0E46}" type="datetime1">
              <a:rPr lang="da-DK" smtClean="0"/>
              <a:t>26-01-2022</a:t>
            </a:fld>
            <a:endParaRPr lang="en-DK" dirty="0"/>
          </a:p>
        </p:txBody>
      </p:sp>
      <p:sp>
        <p:nvSpPr>
          <p:cNvPr id="5" name="Footer Placeholder 4">
            <a:extLst>
              <a:ext uri="{FF2B5EF4-FFF2-40B4-BE49-F238E27FC236}">
                <a16:creationId xmlns:a16="http://schemas.microsoft.com/office/drawing/2014/main" id="{DD0AC227-3279-AD43-9664-7D57A3487483}"/>
              </a:ext>
            </a:extLst>
          </p:cNvPr>
          <p:cNvSpPr>
            <a:spLocks noGrp="1"/>
          </p:cNvSpPr>
          <p:nvPr>
            <p:ph type="ftr" sz="quarter" idx="3"/>
          </p:nvPr>
        </p:nvSpPr>
        <p:spPr>
          <a:xfrm>
            <a:off x="550863" y="6524625"/>
            <a:ext cx="9234487" cy="217488"/>
          </a:xfrm>
          <a:prstGeom prst="rect">
            <a:avLst/>
          </a:prstGeom>
        </p:spPr>
        <p:txBody>
          <a:bodyPr vert="horz" lIns="0" tIns="0" rIns="0" bIns="21600" rtlCol="0" anchor="b"/>
          <a:lstStyle>
            <a:lvl1pPr algn="ctr">
              <a:defRPr sz="800">
                <a:solidFill>
                  <a:schemeClr val="tx1">
                    <a:lumMod val="50000"/>
                    <a:lumOff val="50000"/>
                  </a:schemeClr>
                </a:solidFill>
              </a:defRPr>
            </a:lvl1p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DECF94AE-C2D0-F24B-855B-6BB7F0F36197}"/>
              </a:ext>
            </a:extLst>
          </p:cNvPr>
          <p:cNvSpPr>
            <a:spLocks noGrp="1"/>
          </p:cNvSpPr>
          <p:nvPr>
            <p:ph type="sldNum" sz="quarter" idx="4"/>
          </p:nvPr>
        </p:nvSpPr>
        <p:spPr>
          <a:xfrm>
            <a:off x="11169649" y="6524625"/>
            <a:ext cx="471487" cy="217488"/>
          </a:xfrm>
          <a:prstGeom prst="rect">
            <a:avLst/>
          </a:prstGeom>
        </p:spPr>
        <p:txBody>
          <a:bodyPr vert="horz" lIns="0" tIns="0" rIns="0" bIns="0" rtlCol="0" anchor="b"/>
          <a:lstStyle>
            <a:lvl1pPr algn="r">
              <a:defRPr sz="1000" b="1" i="0" baseline="0">
                <a:solidFill>
                  <a:schemeClr val="accent1"/>
                </a:solidFill>
                <a:latin typeface="+mj-lt"/>
              </a:defRPr>
            </a:lvl1pPr>
          </a:lstStyle>
          <a:p>
            <a:r>
              <a:rPr lang="en-DK" dirty="0"/>
              <a:t>|  </a:t>
            </a:r>
            <a:fld id="{73361457-7C29-0A44-A4DD-374480AAC2F3}" type="slidenum">
              <a:rPr lang="en-DK" smtClean="0"/>
              <a:pPr/>
              <a:t>‹nr.›</a:t>
            </a:fld>
            <a:r>
              <a:rPr lang="en-DK" dirty="0"/>
              <a:t>  |</a:t>
            </a:r>
          </a:p>
        </p:txBody>
      </p:sp>
      <p:sp>
        <p:nvSpPr>
          <p:cNvPr id="8" name="Rectangle 7">
            <a:extLst>
              <a:ext uri="{FF2B5EF4-FFF2-40B4-BE49-F238E27FC236}">
                <a16:creationId xmlns:a16="http://schemas.microsoft.com/office/drawing/2014/main" id="{34A5E046-382A-834D-A216-1F10C9FE8716}"/>
              </a:ext>
            </a:extLst>
          </p:cNvPr>
          <p:cNvSpPr/>
          <p:nvPr userDrawn="1"/>
        </p:nvSpPr>
        <p:spPr>
          <a:xfrm>
            <a:off x="12072938" y="0"/>
            <a:ext cx="11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0371933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000" kern="1200" cap="all" baseline="0">
          <a:ln>
            <a:noFill/>
          </a:ln>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orient="horz" pos="4110" userDrawn="1">
          <p15:clr>
            <a:srgbClr val="F26B43"/>
          </p15:clr>
        </p15:guide>
        <p15:guide id="13" pos="347" userDrawn="1">
          <p15:clr>
            <a:srgbClr val="F26B43"/>
          </p15:clr>
        </p15:guide>
        <p15:guide id="14" pos="3840" userDrawn="1">
          <p15:clr>
            <a:srgbClr val="F26B43"/>
          </p15:clr>
        </p15:guide>
        <p15:guide id="15" orient="horz" pos="2160" userDrawn="1">
          <p15:clr>
            <a:srgbClr val="F26B43"/>
          </p15:clr>
        </p15:guide>
        <p15:guide id="16" pos="3772" userDrawn="1">
          <p15:clr>
            <a:srgbClr val="F26B43"/>
          </p15:clr>
        </p15:guide>
        <p15:guide id="17" pos="3908" userDrawn="1">
          <p15:clr>
            <a:srgbClr val="F26B43"/>
          </p15:clr>
        </p15:guide>
        <p15:guide id="18" pos="7333" userDrawn="1">
          <p15:clr>
            <a:srgbClr val="F26B43"/>
          </p15:clr>
        </p15:guide>
        <p15:guide id="19" orient="horz" pos="1117" userDrawn="1">
          <p15:clr>
            <a:srgbClr val="F26B43"/>
          </p15:clr>
        </p15:guide>
        <p15:guide id="20" orient="horz" pos="3974" userDrawn="1">
          <p15:clr>
            <a:srgbClr val="F26B43"/>
          </p15:clr>
        </p15:guide>
        <p15:guide id="21" orient="horz" pos="346" userDrawn="1">
          <p15:clr>
            <a:srgbClr val="F26B43"/>
          </p15:clr>
        </p15:guide>
        <p15:guide id="2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A9A8-69B0-E447-B2DF-27715DB1EC3B}"/>
              </a:ext>
            </a:extLst>
          </p:cNvPr>
          <p:cNvSpPr>
            <a:spLocks noGrp="1"/>
          </p:cNvSpPr>
          <p:nvPr>
            <p:ph type="ctrTitle"/>
          </p:nvPr>
        </p:nvSpPr>
        <p:spPr/>
        <p:txBody>
          <a:bodyPr/>
          <a:lstStyle/>
          <a:p>
            <a:r>
              <a:rPr lang="en-US" dirty="0" err="1"/>
              <a:t>Arktis</a:t>
            </a:r>
            <a:r>
              <a:rPr lang="en-US" dirty="0"/>
              <a:t> under </a:t>
            </a:r>
            <a:r>
              <a:rPr lang="en-US" dirty="0" err="1"/>
              <a:t>forandring</a:t>
            </a:r>
            <a:endParaRPr lang="en-DK" dirty="0"/>
          </a:p>
        </p:txBody>
      </p:sp>
      <p:sp>
        <p:nvSpPr>
          <p:cNvPr id="3" name="Subtitle 2">
            <a:extLst>
              <a:ext uri="{FF2B5EF4-FFF2-40B4-BE49-F238E27FC236}">
                <a16:creationId xmlns:a16="http://schemas.microsoft.com/office/drawing/2014/main" id="{085BE166-CA98-6B46-9CDC-5D0D15BFB2BD}"/>
              </a:ext>
            </a:extLst>
          </p:cNvPr>
          <p:cNvSpPr>
            <a:spLocks noGrp="1"/>
          </p:cNvSpPr>
          <p:nvPr>
            <p:ph type="subTitle" idx="1"/>
          </p:nvPr>
        </p:nvSpPr>
        <p:spPr/>
        <p:txBody>
          <a:bodyPr>
            <a:normAutofit/>
          </a:bodyPr>
          <a:lstStyle/>
          <a:p>
            <a:r>
              <a:rPr lang="en-US" dirty="0" err="1"/>
              <a:t>Modil</a:t>
            </a:r>
            <a:r>
              <a:rPr lang="en-US" dirty="0"/>
              <a:t> 4: </a:t>
            </a:r>
            <a:r>
              <a:rPr lang="en-US" dirty="0" err="1"/>
              <a:t>Marinbiotopanalyse</a:t>
            </a:r>
            <a:endParaRPr lang="en-US" dirty="0"/>
          </a:p>
        </p:txBody>
      </p:sp>
      <p:sp>
        <p:nvSpPr>
          <p:cNvPr id="4" name="Picture Placeholder 3">
            <a:extLst>
              <a:ext uri="{FF2B5EF4-FFF2-40B4-BE49-F238E27FC236}">
                <a16:creationId xmlns:a16="http://schemas.microsoft.com/office/drawing/2014/main" id="{3E223B4E-7933-D344-BB44-B04C11BCC033}"/>
              </a:ext>
            </a:extLst>
          </p:cNvPr>
          <p:cNvSpPr>
            <a:spLocks noGrp="1"/>
          </p:cNvSpPr>
          <p:nvPr>
            <p:ph type="pic" sz="quarter" idx="13"/>
          </p:nvPr>
        </p:nvSpPr>
        <p:spPr/>
      </p:sp>
      <p:pic>
        <p:nvPicPr>
          <p:cNvPr id="14" name="Pladsholder til billede 13">
            <a:extLst>
              <a:ext uri="{FF2B5EF4-FFF2-40B4-BE49-F238E27FC236}">
                <a16:creationId xmlns:a16="http://schemas.microsoft.com/office/drawing/2014/main" id="{D336A475-2FE2-458B-B099-7AD2C7FAE133}"/>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pic>
        <p:nvPicPr>
          <p:cNvPr id="16" name="Pladsholder til billede 15">
            <a:extLst>
              <a:ext uri="{FF2B5EF4-FFF2-40B4-BE49-F238E27FC236}">
                <a16:creationId xmlns:a16="http://schemas.microsoft.com/office/drawing/2014/main" id="{E043040F-A320-4D8D-B407-21B7D78FA90A}"/>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18" name="Pladsholder til billede 17">
            <a:extLst>
              <a:ext uri="{FF2B5EF4-FFF2-40B4-BE49-F238E27FC236}">
                <a16:creationId xmlns:a16="http://schemas.microsoft.com/office/drawing/2014/main" id="{FE9E12F6-F421-407F-83F5-5301E9C9A28B}"/>
              </a:ext>
            </a:extLst>
          </p:cNvPr>
          <p:cNvPicPr>
            <a:picLocks noGrp="1" noChangeAspect="1"/>
          </p:cNvPicPr>
          <p:nvPr>
            <p:ph type="pic" sz="quarter" idx="16"/>
          </p:nvPr>
        </p:nvPicPr>
        <p:blipFill>
          <a:blip r:embed="rId6">
            <a:extLst>
              <a:ext uri="{96DAC541-7B7A-43D3-8B79-37D633B846F1}">
                <asvg:svgBlip xmlns:asvg="http://schemas.microsoft.com/office/drawing/2016/SVG/main" r:embed="rId7"/>
              </a:ext>
            </a:extLst>
          </a:blip>
          <a:srcRect/>
          <a:stretch>
            <a:fillRect/>
          </a:stretch>
        </p:blipFill>
        <p:spPr/>
      </p:pic>
      <p:pic>
        <p:nvPicPr>
          <p:cNvPr id="20" name="Pladsholder til billede 19">
            <a:extLst>
              <a:ext uri="{FF2B5EF4-FFF2-40B4-BE49-F238E27FC236}">
                <a16:creationId xmlns:a16="http://schemas.microsoft.com/office/drawing/2014/main" id="{AEB9A0BA-882F-4B60-88E6-146ED60AB0FF}"/>
              </a:ext>
            </a:extLst>
          </p:cNvPr>
          <p:cNvPicPr>
            <a:picLocks noGrp="1" noChangeAspect="1"/>
          </p:cNvPicPr>
          <p:nvPr>
            <p:ph type="pic" sz="quarter" idx="18"/>
          </p:nvPr>
        </p:nvPicPr>
        <p:blipFill>
          <a:blip r:embed="rId8">
            <a:extLst>
              <a:ext uri="{96DAC541-7B7A-43D3-8B79-37D633B846F1}">
                <asvg:svgBlip xmlns:asvg="http://schemas.microsoft.com/office/drawing/2016/SVG/main" r:embed="rId9"/>
              </a:ext>
            </a:extLst>
          </a:blip>
          <a:srcRect/>
          <a:stretch>
            <a:fillRect/>
          </a:stretch>
        </p:blipFill>
        <p:spPr/>
      </p:pic>
      <p:pic>
        <p:nvPicPr>
          <p:cNvPr id="22" name="Pladsholder til billede 21">
            <a:extLst>
              <a:ext uri="{FF2B5EF4-FFF2-40B4-BE49-F238E27FC236}">
                <a16:creationId xmlns:a16="http://schemas.microsoft.com/office/drawing/2014/main" id="{88CB26E4-6DC3-4828-989E-13747B73B77B}"/>
              </a:ext>
            </a:extLst>
          </p:cNvPr>
          <p:cNvPicPr>
            <a:picLocks noGrp="1" noChangeAspect="1"/>
          </p:cNvPicPr>
          <p:nvPr>
            <p:ph type="pic" sz="quarter" idx="19"/>
          </p:nvPr>
        </p:nvPicPr>
        <p:blipFill>
          <a:blip r:embed="rId10">
            <a:extLst>
              <a:ext uri="{96DAC541-7B7A-43D3-8B79-37D633B846F1}">
                <asvg:svgBlip xmlns:asvg="http://schemas.microsoft.com/office/drawing/2016/SVG/main" r:embed="rId11"/>
              </a:ext>
            </a:extLst>
          </a:blip>
          <a:srcRect/>
          <a:stretch>
            <a:fillRect/>
          </a:stretch>
        </p:blipFill>
        <p:spPr/>
      </p:pic>
      <p:pic>
        <p:nvPicPr>
          <p:cNvPr id="24" name="Pladsholder til billede 23">
            <a:extLst>
              <a:ext uri="{FF2B5EF4-FFF2-40B4-BE49-F238E27FC236}">
                <a16:creationId xmlns:a16="http://schemas.microsoft.com/office/drawing/2014/main" id="{0FDDE8CE-E5EA-44C2-B6C1-7371455F4B25}"/>
              </a:ext>
            </a:extLst>
          </p:cNvPr>
          <p:cNvPicPr>
            <a:picLocks noGrp="1" noChangeAspect="1"/>
          </p:cNvPicPr>
          <p:nvPr>
            <p:ph type="pic" sz="quarter" idx="20"/>
          </p:nvPr>
        </p:nvPicPr>
        <p:blipFill>
          <a:blip r:embed="rId12">
            <a:extLst>
              <a:ext uri="{96DAC541-7B7A-43D3-8B79-37D633B846F1}">
                <asvg:svgBlip xmlns:asvg="http://schemas.microsoft.com/office/drawing/2016/SVG/main" r:embed="rId13"/>
              </a:ext>
            </a:extLst>
          </a:blip>
          <a:srcRect t="125" b="125"/>
          <a:stretch>
            <a:fillRect/>
          </a:stretch>
        </p:blipFill>
        <p:spPr/>
      </p:pic>
      <p:pic>
        <p:nvPicPr>
          <p:cNvPr id="12" name="Picture Placeholder 4" descr="A picture containing outdoor, nature, ocean, shore&#10;&#10;Description automatically generated">
            <a:extLst>
              <a:ext uri="{FF2B5EF4-FFF2-40B4-BE49-F238E27FC236}">
                <a16:creationId xmlns:a16="http://schemas.microsoft.com/office/drawing/2014/main" id="{FF06F0DF-328A-4D9E-AEE7-1651584D2E85}"/>
              </a:ext>
            </a:extLst>
          </p:cNvPr>
          <p:cNvPicPr>
            <a:picLocks noChangeAspect="1"/>
          </p:cNvPicPr>
          <p:nvPr/>
        </p:nvPicPr>
        <p:blipFill rotWithShape="1">
          <a:blip r:embed="rId14">
            <a:extLst>
              <a:ext uri="{28A0092B-C50C-407E-A947-70E740481C1C}">
                <a14:useLocalDpi xmlns:a14="http://schemas.microsoft.com/office/drawing/2010/main" val="0"/>
              </a:ext>
            </a:extLst>
          </a:blip>
          <a:srcRect l="25300" r="25300"/>
          <a:stretch/>
        </p:blipFill>
        <p:spPr>
          <a:xfrm>
            <a:off x="6203950" y="312239"/>
            <a:ext cx="5589588" cy="6364786"/>
          </a:xfrm>
          <a:prstGeom prst="rect">
            <a:avLst/>
          </a:prstGeom>
          <a:pattFill prst="pct50">
            <a:fgClr>
              <a:schemeClr val="accent1"/>
            </a:fgClr>
            <a:bgClr>
              <a:schemeClr val="accent1">
                <a:lumMod val="20000"/>
                <a:lumOff val="80000"/>
              </a:schemeClr>
            </a:bgClr>
          </a:pattFill>
        </p:spPr>
      </p:pic>
    </p:spTree>
    <p:extLst>
      <p:ext uri="{BB962C8B-B14F-4D97-AF65-F5344CB8AC3E}">
        <p14:creationId xmlns:p14="http://schemas.microsoft.com/office/powerpoint/2010/main" val="268409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7361980-AD36-46FD-A76B-DF0EB1B8E783}"/>
              </a:ext>
            </a:extLst>
          </p:cNvPr>
          <p:cNvSpPr>
            <a:spLocks noGrp="1"/>
          </p:cNvSpPr>
          <p:nvPr>
            <p:ph sz="half" idx="2"/>
          </p:nvPr>
        </p:nvSpPr>
        <p:spPr>
          <a:xfrm>
            <a:off x="550863" y="1328057"/>
            <a:ext cx="7493680" cy="5196567"/>
          </a:xfrm>
        </p:spPr>
        <p:txBody>
          <a:bodyPr>
            <a:normAutofit fontScale="92500" lnSpcReduction="20000"/>
          </a:bodyPr>
          <a:lstStyle/>
          <a:p>
            <a:pPr marL="0" lvl="0" indent="0" algn="l" rtl="0">
              <a:lnSpc>
                <a:spcPct val="90000"/>
              </a:lnSpc>
              <a:spcBef>
                <a:spcPts val="0"/>
              </a:spcBef>
              <a:spcAft>
                <a:spcPts val="0"/>
              </a:spcAft>
              <a:buClr>
                <a:schemeClr val="dk1"/>
              </a:buClr>
              <a:buSzPct val="100000"/>
              <a:buNone/>
            </a:pPr>
            <a:r>
              <a:rPr lang="da-DK" sz="3100" dirty="0"/>
              <a:t>I lyset af de bekymrende forhold for Europas havområder skal I nu lave en biotopanalyse for at se, hvordan tilstanden er i jeres eget nærliggende havområde.</a:t>
            </a:r>
          </a:p>
          <a:p>
            <a:pPr marL="0" lvl="0" indent="0" algn="l" rtl="0">
              <a:lnSpc>
                <a:spcPct val="90000"/>
              </a:lnSpc>
              <a:spcBef>
                <a:spcPts val="0"/>
              </a:spcBef>
              <a:spcAft>
                <a:spcPts val="0"/>
              </a:spcAft>
              <a:buClr>
                <a:schemeClr val="dk1"/>
              </a:buClr>
              <a:buSzPct val="100000"/>
              <a:buNone/>
            </a:pPr>
            <a:endParaRPr lang="da-DK" sz="3100" dirty="0"/>
          </a:p>
          <a:p>
            <a:pPr marL="0" lvl="0" indent="0" algn="l" rtl="0">
              <a:lnSpc>
                <a:spcPct val="90000"/>
              </a:lnSpc>
              <a:spcBef>
                <a:spcPts val="0"/>
              </a:spcBef>
              <a:spcAft>
                <a:spcPts val="0"/>
              </a:spcAft>
              <a:buClr>
                <a:schemeClr val="dk1"/>
              </a:buClr>
              <a:buSzPct val="100000"/>
              <a:buNone/>
            </a:pPr>
            <a:r>
              <a:rPr lang="da-DK" sz="3100" dirty="0"/>
              <a:t>Som en del af denne undersøgelse vil i komme til at stille følgende spørgsmål:</a:t>
            </a:r>
          </a:p>
          <a:p>
            <a:pPr marL="514350" lvl="0" indent="-527685" algn="l" rtl="0">
              <a:lnSpc>
                <a:spcPct val="90000"/>
              </a:lnSpc>
              <a:spcBef>
                <a:spcPts val="1000"/>
              </a:spcBef>
              <a:spcAft>
                <a:spcPts val="0"/>
              </a:spcAft>
              <a:buClr>
                <a:schemeClr val="dk1"/>
              </a:buClr>
              <a:buSzPct val="100000"/>
              <a:buAutoNum type="arabicPeriod"/>
            </a:pPr>
            <a:r>
              <a:rPr lang="da-DK" sz="3100" dirty="0"/>
              <a:t>Hvilken biotop er der tale om?</a:t>
            </a:r>
          </a:p>
          <a:p>
            <a:pPr marL="514350" lvl="0" indent="-527685" algn="l" rtl="0">
              <a:lnSpc>
                <a:spcPct val="90000"/>
              </a:lnSpc>
              <a:spcBef>
                <a:spcPts val="1000"/>
              </a:spcBef>
              <a:spcAft>
                <a:spcPts val="0"/>
              </a:spcAft>
              <a:buClr>
                <a:schemeClr val="dk1"/>
              </a:buClr>
              <a:buSzPct val="100000"/>
              <a:buAutoNum type="arabicPeriod"/>
            </a:pPr>
            <a:r>
              <a:rPr lang="da-DK" sz="3100" dirty="0"/>
              <a:t>Hvordan er miljøforholdene?</a:t>
            </a:r>
          </a:p>
          <a:p>
            <a:pPr marL="514350" lvl="0" indent="-527685" algn="l" rtl="0">
              <a:lnSpc>
                <a:spcPct val="90000"/>
              </a:lnSpc>
              <a:spcBef>
                <a:spcPts val="1000"/>
              </a:spcBef>
              <a:spcAft>
                <a:spcPts val="0"/>
              </a:spcAft>
              <a:buClr>
                <a:schemeClr val="dk1"/>
              </a:buClr>
              <a:buSzPct val="100000"/>
              <a:buAutoNum type="arabicPeriod"/>
            </a:pPr>
            <a:r>
              <a:rPr lang="da-DK" sz="3100" dirty="0"/>
              <a:t>Hvor mange arter (og antal af organismer) er der på din lokale strand, sø, å?</a:t>
            </a:r>
          </a:p>
          <a:p>
            <a:pPr marL="514350" lvl="0" indent="-527685" algn="l" rtl="0">
              <a:lnSpc>
                <a:spcPct val="90000"/>
              </a:lnSpc>
              <a:spcBef>
                <a:spcPts val="1000"/>
              </a:spcBef>
              <a:spcAft>
                <a:spcPts val="0"/>
              </a:spcAft>
              <a:buClr>
                <a:schemeClr val="dk1"/>
              </a:buClr>
              <a:buSzPct val="100000"/>
              <a:buAutoNum type="arabicPeriod"/>
            </a:pPr>
            <a:r>
              <a:rPr lang="da-DK" sz="3100" dirty="0"/>
              <a:t>Undersøg forskellige typer af biotoper</a:t>
            </a:r>
          </a:p>
          <a:p>
            <a:pPr marL="514350" lvl="0" indent="-527685" algn="l" rtl="0">
              <a:lnSpc>
                <a:spcPct val="90000"/>
              </a:lnSpc>
              <a:spcBef>
                <a:spcPts val="1000"/>
              </a:spcBef>
              <a:spcAft>
                <a:spcPts val="0"/>
              </a:spcAft>
              <a:buClr>
                <a:schemeClr val="dk1"/>
              </a:buClr>
              <a:buSzPct val="100000"/>
              <a:buAutoNum type="arabicPeriod"/>
            </a:pPr>
            <a:r>
              <a:rPr lang="da-DK" sz="3100" dirty="0"/>
              <a:t>Opsamling</a:t>
            </a:r>
            <a:br>
              <a:rPr lang="da-DK" sz="3100" dirty="0"/>
            </a:br>
            <a:endParaRPr lang="da-DK" sz="3100" dirty="0"/>
          </a:p>
          <a:p>
            <a:pPr marL="0" lvl="0" indent="0" algn="l" rtl="0">
              <a:lnSpc>
                <a:spcPct val="90000"/>
              </a:lnSpc>
              <a:spcBef>
                <a:spcPts val="1000"/>
              </a:spcBef>
              <a:spcAft>
                <a:spcPts val="0"/>
              </a:spcAft>
              <a:buClr>
                <a:schemeClr val="dk1"/>
              </a:buClr>
              <a:buSzPct val="100000"/>
              <a:buNone/>
            </a:pPr>
            <a:r>
              <a:rPr lang="da-DK" sz="3100" dirty="0"/>
              <a:t>På med gummistøvlerne ☺</a:t>
            </a:r>
          </a:p>
          <a:p>
            <a:endParaRPr lang="en-DK" dirty="0"/>
          </a:p>
        </p:txBody>
      </p:sp>
      <p:sp>
        <p:nvSpPr>
          <p:cNvPr id="6" name="Titel 5">
            <a:extLst>
              <a:ext uri="{FF2B5EF4-FFF2-40B4-BE49-F238E27FC236}">
                <a16:creationId xmlns:a16="http://schemas.microsoft.com/office/drawing/2014/main" id="{91E71D18-DE0E-44AE-A59D-CBDBA9EA4E12}"/>
              </a:ext>
            </a:extLst>
          </p:cNvPr>
          <p:cNvSpPr>
            <a:spLocks noGrp="1"/>
          </p:cNvSpPr>
          <p:nvPr>
            <p:ph type="title"/>
          </p:nvPr>
        </p:nvSpPr>
        <p:spPr/>
        <p:txBody>
          <a:bodyPr/>
          <a:lstStyle/>
          <a:p>
            <a:r>
              <a:rPr lang="en-US" dirty="0" err="1"/>
              <a:t>Øvelse</a:t>
            </a:r>
            <a:r>
              <a:rPr lang="en-US" dirty="0"/>
              <a:t> – </a:t>
            </a:r>
            <a:r>
              <a:rPr lang="en-US" dirty="0" err="1"/>
              <a:t>marin</a:t>
            </a:r>
            <a:r>
              <a:rPr lang="en-US" dirty="0"/>
              <a:t> </a:t>
            </a:r>
            <a:r>
              <a:rPr lang="en-US" dirty="0" err="1"/>
              <a:t>biotopanalyse</a:t>
            </a:r>
            <a:endParaRPr lang="en-DK" dirty="0"/>
          </a:p>
        </p:txBody>
      </p:sp>
      <p:sp>
        <p:nvSpPr>
          <p:cNvPr id="7" name="Pladsholder til dato 6">
            <a:extLst>
              <a:ext uri="{FF2B5EF4-FFF2-40B4-BE49-F238E27FC236}">
                <a16:creationId xmlns:a16="http://schemas.microsoft.com/office/drawing/2014/main" id="{B643F114-9544-4F35-B756-9ACE0B83BD33}"/>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8" name="Pladsholder til sidefod 7">
            <a:extLst>
              <a:ext uri="{FF2B5EF4-FFF2-40B4-BE49-F238E27FC236}">
                <a16:creationId xmlns:a16="http://schemas.microsoft.com/office/drawing/2014/main" id="{2CF1B0CF-9334-4534-80FE-6818CE296B90}"/>
              </a:ext>
            </a:extLst>
          </p:cNvPr>
          <p:cNvSpPr>
            <a:spLocks noGrp="1"/>
          </p:cNvSpPr>
          <p:nvPr>
            <p:ph type="ftr" sz="quarter" idx="11"/>
          </p:nvPr>
        </p:nvSpPr>
        <p:spPr/>
        <p:txBody>
          <a:bodyPr/>
          <a:lstStyle/>
          <a:p>
            <a:pPr algn="l"/>
            <a:r>
              <a:rPr lang="en-US"/>
              <a:t>verdensmålene.dk</a:t>
            </a:r>
            <a:endParaRPr lang="en-DK" dirty="0"/>
          </a:p>
        </p:txBody>
      </p:sp>
      <p:sp>
        <p:nvSpPr>
          <p:cNvPr id="9" name="Pladsholder til slidenummer 8">
            <a:extLst>
              <a:ext uri="{FF2B5EF4-FFF2-40B4-BE49-F238E27FC236}">
                <a16:creationId xmlns:a16="http://schemas.microsoft.com/office/drawing/2014/main" id="{99CD8455-A747-42DF-B16D-1836A93A2339}"/>
              </a:ext>
            </a:extLst>
          </p:cNvPr>
          <p:cNvSpPr>
            <a:spLocks noGrp="1"/>
          </p:cNvSpPr>
          <p:nvPr>
            <p:ph type="sldNum" sz="quarter" idx="12"/>
          </p:nvPr>
        </p:nvSpPr>
        <p:spPr/>
        <p:txBody>
          <a:bodyPr/>
          <a:lstStyle/>
          <a:p>
            <a:r>
              <a:rPr lang="en-DK"/>
              <a:t>|  </a:t>
            </a:r>
            <a:fld id="{73361457-7C29-0A44-A4DD-374480AAC2F3}" type="slidenum">
              <a:rPr lang="en-DK" smtClean="0"/>
              <a:pPr/>
              <a:t>10</a:t>
            </a:fld>
            <a:r>
              <a:rPr lang="en-DK"/>
              <a:t>  |</a:t>
            </a:r>
            <a:endParaRPr lang="en-DK" dirty="0"/>
          </a:p>
        </p:txBody>
      </p:sp>
      <p:pic>
        <p:nvPicPr>
          <p:cNvPr id="10" name="Picture 2" descr="Under havets overflade - Den blå planet - SMIEH.DK">
            <a:extLst>
              <a:ext uri="{FF2B5EF4-FFF2-40B4-BE49-F238E27FC236}">
                <a16:creationId xmlns:a16="http://schemas.microsoft.com/office/drawing/2014/main" id="{089699BB-694B-4E02-929C-AE158CC3F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796" y="1958295"/>
            <a:ext cx="3780394" cy="283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1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E5746D0-01F3-4C96-A65C-FD7D3FCEB143}"/>
              </a:ext>
            </a:extLst>
          </p:cNvPr>
          <p:cNvSpPr>
            <a:spLocks noGrp="1"/>
          </p:cNvSpPr>
          <p:nvPr>
            <p:ph sz="half" idx="2"/>
          </p:nvPr>
        </p:nvSpPr>
        <p:spPr>
          <a:xfrm>
            <a:off x="550866" y="1773239"/>
            <a:ext cx="6581454" cy="4535487"/>
          </a:xfrm>
        </p:spPr>
        <p:txBody>
          <a:bodyPr>
            <a:normAutofit/>
          </a:bodyPr>
          <a:lstStyle/>
          <a:p>
            <a:pPr marL="0" lvl="0" indent="0" algn="l" rtl="0">
              <a:lnSpc>
                <a:spcPct val="90000"/>
              </a:lnSpc>
              <a:spcBef>
                <a:spcPts val="0"/>
              </a:spcBef>
              <a:spcAft>
                <a:spcPts val="0"/>
              </a:spcAft>
              <a:buClr>
                <a:schemeClr val="dk1"/>
              </a:buClr>
              <a:buSzPts val="2800"/>
              <a:buNone/>
            </a:pPr>
            <a:r>
              <a:rPr lang="da-DK" dirty="0"/>
              <a:t>Først skal I afgøre, hvilket habitat der er tale om.</a:t>
            </a:r>
          </a:p>
          <a:p>
            <a:r>
              <a:rPr lang="da-DK" dirty="0"/>
              <a:t>Er det kyst, åbent hav eller måske en sø, I bruger?</a:t>
            </a:r>
          </a:p>
          <a:p>
            <a:r>
              <a:rPr lang="da-DK" dirty="0"/>
              <a:t>Er der sten, mudder eller sandbund?</a:t>
            </a:r>
          </a:p>
          <a:p>
            <a:r>
              <a:rPr lang="da-DK" dirty="0"/>
              <a:t>Er der store bølgepåvirkninger, eller er det i læ?</a:t>
            </a:r>
          </a:p>
          <a:p>
            <a:r>
              <a:rPr lang="da-DK" dirty="0"/>
              <a:t>Kan I ligefrem finde ud af, hvilken biotoptype der er tale om?</a:t>
            </a:r>
          </a:p>
          <a:p>
            <a:endParaRPr lang="da-DK" dirty="0"/>
          </a:p>
          <a:p>
            <a:pPr marL="0" indent="0">
              <a:buNone/>
            </a:pPr>
            <a:endParaRPr lang="da-DK" dirty="0"/>
          </a:p>
          <a:p>
            <a:endParaRPr lang="en-DK" dirty="0"/>
          </a:p>
        </p:txBody>
      </p:sp>
      <p:sp>
        <p:nvSpPr>
          <p:cNvPr id="3" name="Pladsholder til dato 2">
            <a:extLst>
              <a:ext uri="{FF2B5EF4-FFF2-40B4-BE49-F238E27FC236}">
                <a16:creationId xmlns:a16="http://schemas.microsoft.com/office/drawing/2014/main" id="{769B7EE9-D8C5-41DA-943B-8F54D9643980}"/>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2AD4C49B-9DE9-45BF-BFF0-6D5B80B18DF2}"/>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6D24F55B-298F-4D5B-A6EC-4B5F89AA9B40}"/>
              </a:ext>
            </a:extLst>
          </p:cNvPr>
          <p:cNvSpPr>
            <a:spLocks noGrp="1"/>
          </p:cNvSpPr>
          <p:nvPr>
            <p:ph type="sldNum" sz="quarter" idx="12"/>
          </p:nvPr>
        </p:nvSpPr>
        <p:spPr/>
        <p:txBody>
          <a:bodyPr/>
          <a:lstStyle/>
          <a:p>
            <a:r>
              <a:rPr lang="en-DK"/>
              <a:t>|  </a:t>
            </a:r>
            <a:fld id="{73361457-7C29-0A44-A4DD-374480AAC2F3}" type="slidenum">
              <a:rPr lang="en-DK" smtClean="0"/>
              <a:pPr/>
              <a:t>11</a:t>
            </a:fld>
            <a:r>
              <a:rPr lang="en-DK"/>
              <a:t>  |</a:t>
            </a:r>
            <a:endParaRPr lang="en-DK" dirty="0"/>
          </a:p>
        </p:txBody>
      </p:sp>
      <p:sp>
        <p:nvSpPr>
          <p:cNvPr id="6" name="Titel 5">
            <a:extLst>
              <a:ext uri="{FF2B5EF4-FFF2-40B4-BE49-F238E27FC236}">
                <a16:creationId xmlns:a16="http://schemas.microsoft.com/office/drawing/2014/main" id="{BCCC09CF-FAAB-45A7-A132-702EA3131433}"/>
              </a:ext>
            </a:extLst>
          </p:cNvPr>
          <p:cNvSpPr>
            <a:spLocks noGrp="1"/>
          </p:cNvSpPr>
          <p:nvPr>
            <p:ph type="title"/>
          </p:nvPr>
        </p:nvSpPr>
        <p:spPr/>
        <p:txBody>
          <a:bodyPr/>
          <a:lstStyle/>
          <a:p>
            <a:r>
              <a:rPr lang="da-DK" dirty="0"/>
              <a:t>Hvilken biotop er der tale om?</a:t>
            </a:r>
            <a:endParaRPr lang="en-DK" dirty="0"/>
          </a:p>
        </p:txBody>
      </p:sp>
      <p:sp>
        <p:nvSpPr>
          <p:cNvPr id="7" name="Pladsholder til indhold 6">
            <a:extLst>
              <a:ext uri="{FF2B5EF4-FFF2-40B4-BE49-F238E27FC236}">
                <a16:creationId xmlns:a16="http://schemas.microsoft.com/office/drawing/2014/main" id="{8C55EDFD-1BEC-444E-A7DA-639AD927D8F1}"/>
              </a:ext>
            </a:extLst>
          </p:cNvPr>
          <p:cNvSpPr>
            <a:spLocks noGrp="1"/>
          </p:cNvSpPr>
          <p:nvPr>
            <p:ph sz="quarter" idx="13"/>
          </p:nvPr>
        </p:nvSpPr>
        <p:spPr/>
        <p:txBody>
          <a:bodyPr/>
          <a:lstStyle/>
          <a:p>
            <a:endParaRPr lang="en-DK"/>
          </a:p>
        </p:txBody>
      </p:sp>
    </p:spTree>
    <p:extLst>
      <p:ext uri="{BB962C8B-B14F-4D97-AF65-F5344CB8AC3E}">
        <p14:creationId xmlns:p14="http://schemas.microsoft.com/office/powerpoint/2010/main" val="420934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B9B4C76-98F5-4DC5-B745-1695D4B52F1B}"/>
              </a:ext>
            </a:extLst>
          </p:cNvPr>
          <p:cNvSpPr>
            <a:spLocks noGrp="1"/>
          </p:cNvSpPr>
          <p:nvPr>
            <p:ph sz="half" idx="2"/>
          </p:nvPr>
        </p:nvSpPr>
        <p:spPr/>
        <p:txBody>
          <a:bodyPr>
            <a:normAutofit/>
          </a:bodyPr>
          <a:lstStyle/>
          <a:p>
            <a:pPr marL="0" indent="0">
              <a:buNone/>
            </a:pPr>
            <a:r>
              <a:rPr lang="en-US" dirty="0"/>
              <a:t>I </a:t>
            </a:r>
            <a:r>
              <a:rPr lang="en-US" dirty="0" err="1"/>
              <a:t>skal</a:t>
            </a:r>
            <a:r>
              <a:rPr lang="en-US" dirty="0"/>
              <a:t> nu </a:t>
            </a:r>
            <a:r>
              <a:rPr lang="en-US" dirty="0" err="1"/>
              <a:t>overveje</a:t>
            </a:r>
            <a:r>
              <a:rPr lang="en-US" dirty="0"/>
              <a:t> </a:t>
            </a:r>
            <a:r>
              <a:rPr lang="en-US" dirty="0" err="1"/>
              <a:t>miljøforholdene</a:t>
            </a:r>
            <a:endParaRPr lang="en-US" dirty="0"/>
          </a:p>
          <a:p>
            <a:r>
              <a:rPr lang="da-DK" dirty="0"/>
              <a:t>Hvor klart er vandet? (tjek evt. sigtdybden)</a:t>
            </a:r>
          </a:p>
          <a:p>
            <a:r>
              <a:rPr lang="da-DK" dirty="0"/>
              <a:t>Hvad er saltindholdet?</a:t>
            </a:r>
          </a:p>
          <a:p>
            <a:r>
              <a:rPr lang="da-DK" dirty="0"/>
              <a:t>Hvad er temperaturen? </a:t>
            </a:r>
          </a:p>
          <a:p>
            <a:r>
              <a:rPr lang="da-DK" dirty="0"/>
              <a:t>Hvad er iltindholdet?</a:t>
            </a:r>
          </a:p>
          <a:p>
            <a:r>
              <a:rPr lang="da-DK" dirty="0"/>
              <a:t>Forurening f.eks. plastik?</a:t>
            </a:r>
          </a:p>
          <a:p>
            <a:endParaRPr lang="da-DK" dirty="0"/>
          </a:p>
          <a:p>
            <a:endParaRPr lang="da-DK" dirty="0"/>
          </a:p>
          <a:p>
            <a:endParaRPr lang="da-DK" dirty="0"/>
          </a:p>
          <a:p>
            <a:endParaRPr lang="da-DK" dirty="0"/>
          </a:p>
          <a:p>
            <a:endParaRPr lang="en-US" dirty="0"/>
          </a:p>
          <a:p>
            <a:endParaRPr lang="en-US" dirty="0"/>
          </a:p>
          <a:p>
            <a:endParaRPr lang="en-DK" dirty="0"/>
          </a:p>
        </p:txBody>
      </p:sp>
      <p:sp>
        <p:nvSpPr>
          <p:cNvPr id="3" name="Pladsholder til dato 2">
            <a:extLst>
              <a:ext uri="{FF2B5EF4-FFF2-40B4-BE49-F238E27FC236}">
                <a16:creationId xmlns:a16="http://schemas.microsoft.com/office/drawing/2014/main" id="{F4E3347B-BFE2-4E76-81EB-29DA22D09FF2}"/>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DD64E236-1DDC-4A22-870C-6737C1441F87}"/>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AF056F00-030F-4392-872E-F6890A4B9BC8}"/>
              </a:ext>
            </a:extLst>
          </p:cNvPr>
          <p:cNvSpPr>
            <a:spLocks noGrp="1"/>
          </p:cNvSpPr>
          <p:nvPr>
            <p:ph type="sldNum" sz="quarter" idx="12"/>
          </p:nvPr>
        </p:nvSpPr>
        <p:spPr/>
        <p:txBody>
          <a:bodyPr/>
          <a:lstStyle/>
          <a:p>
            <a:r>
              <a:rPr lang="en-DK"/>
              <a:t>|  </a:t>
            </a:r>
            <a:fld id="{73361457-7C29-0A44-A4DD-374480AAC2F3}" type="slidenum">
              <a:rPr lang="en-DK" smtClean="0"/>
              <a:pPr/>
              <a:t>12</a:t>
            </a:fld>
            <a:r>
              <a:rPr lang="en-DK"/>
              <a:t>  |</a:t>
            </a:r>
            <a:endParaRPr lang="en-DK" dirty="0"/>
          </a:p>
        </p:txBody>
      </p:sp>
      <p:sp>
        <p:nvSpPr>
          <p:cNvPr id="6" name="Titel 5">
            <a:extLst>
              <a:ext uri="{FF2B5EF4-FFF2-40B4-BE49-F238E27FC236}">
                <a16:creationId xmlns:a16="http://schemas.microsoft.com/office/drawing/2014/main" id="{B55197FD-E811-4F03-9A16-00330BAF8E4B}"/>
              </a:ext>
            </a:extLst>
          </p:cNvPr>
          <p:cNvSpPr>
            <a:spLocks noGrp="1"/>
          </p:cNvSpPr>
          <p:nvPr>
            <p:ph type="title"/>
          </p:nvPr>
        </p:nvSpPr>
        <p:spPr/>
        <p:txBody>
          <a:bodyPr/>
          <a:lstStyle/>
          <a:p>
            <a:r>
              <a:rPr lang="da-DK" dirty="0"/>
              <a:t>Hvordan er miljøforholdene?</a:t>
            </a:r>
            <a:endParaRPr lang="en-DK" dirty="0"/>
          </a:p>
        </p:txBody>
      </p:sp>
      <p:sp>
        <p:nvSpPr>
          <p:cNvPr id="10" name="Pladsholder til indhold 9">
            <a:extLst>
              <a:ext uri="{FF2B5EF4-FFF2-40B4-BE49-F238E27FC236}">
                <a16:creationId xmlns:a16="http://schemas.microsoft.com/office/drawing/2014/main" id="{CC939ED9-F7A1-452A-9696-4E237673C8FA}"/>
              </a:ext>
            </a:extLst>
          </p:cNvPr>
          <p:cNvSpPr>
            <a:spLocks noGrp="1"/>
          </p:cNvSpPr>
          <p:nvPr>
            <p:ph sz="quarter" idx="13"/>
          </p:nvPr>
        </p:nvSpPr>
        <p:spPr/>
        <p:txBody>
          <a:bodyPr/>
          <a:lstStyle/>
          <a:p>
            <a:endParaRPr lang="en-DK"/>
          </a:p>
        </p:txBody>
      </p:sp>
      <p:pic>
        <p:nvPicPr>
          <p:cNvPr id="3074" name="Picture 2" descr="Tangsafari med Dansk Tang">
            <a:extLst>
              <a:ext uri="{FF2B5EF4-FFF2-40B4-BE49-F238E27FC236}">
                <a16:creationId xmlns:a16="http://schemas.microsoft.com/office/drawing/2014/main" id="{C6D52365-5757-4DD7-986F-251B96C13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086" y="1989136"/>
            <a:ext cx="6024105" cy="316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1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377045A-7B72-4F6F-89B2-1DB1990EFB99}"/>
              </a:ext>
            </a:extLst>
          </p:cNvPr>
          <p:cNvSpPr>
            <a:spLocks noGrp="1"/>
          </p:cNvSpPr>
          <p:nvPr>
            <p:ph sz="half" idx="2"/>
          </p:nvPr>
        </p:nvSpPr>
        <p:spPr/>
        <p:txBody>
          <a:bodyPr>
            <a:normAutofit/>
          </a:bodyPr>
          <a:lstStyle/>
          <a:p>
            <a:pPr marL="0" indent="0">
              <a:buNone/>
            </a:pPr>
            <a:r>
              <a:rPr lang="da-DK" dirty="0"/>
              <a:t>Nu skal I til at måle biodiversiteten. Her kan I bruge:</a:t>
            </a:r>
          </a:p>
          <a:p>
            <a:r>
              <a:rPr lang="da-DK" dirty="0"/>
              <a:t>Gummistøvler</a:t>
            </a:r>
          </a:p>
          <a:p>
            <a:r>
              <a:rPr lang="da-DK" dirty="0"/>
              <a:t>Badetøj</a:t>
            </a:r>
          </a:p>
          <a:p>
            <a:r>
              <a:rPr lang="da-DK" dirty="0"/>
              <a:t>Våddragter</a:t>
            </a:r>
          </a:p>
          <a:p>
            <a:r>
              <a:rPr lang="da-DK" dirty="0"/>
              <a:t>Vaders</a:t>
            </a:r>
          </a:p>
          <a:p>
            <a:r>
              <a:rPr lang="da-DK" dirty="0"/>
              <a:t>Net</a:t>
            </a:r>
          </a:p>
          <a:p>
            <a:r>
              <a:rPr lang="da-DK" dirty="0"/>
              <a:t>Evt. snorkeludstyr</a:t>
            </a:r>
          </a:p>
          <a:p>
            <a:r>
              <a:rPr lang="da-DK" dirty="0"/>
              <a:t>Vandkikkert</a:t>
            </a:r>
          </a:p>
          <a:p>
            <a:endParaRPr lang="da-DK" dirty="0"/>
          </a:p>
          <a:p>
            <a:endParaRPr lang="da-DK" dirty="0"/>
          </a:p>
          <a:p>
            <a:endParaRPr lang="en-DK" dirty="0"/>
          </a:p>
        </p:txBody>
      </p:sp>
      <p:sp>
        <p:nvSpPr>
          <p:cNvPr id="3" name="Pladsholder til dato 2">
            <a:extLst>
              <a:ext uri="{FF2B5EF4-FFF2-40B4-BE49-F238E27FC236}">
                <a16:creationId xmlns:a16="http://schemas.microsoft.com/office/drawing/2014/main" id="{28C489F6-4981-4BCB-B7EA-1AFD83E35978}"/>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EBB0E0F1-D5BE-4C7F-9A1C-563AE6B2B560}"/>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F824669A-F7E3-4ED1-B7F7-5CBE1F672FAF}"/>
              </a:ext>
            </a:extLst>
          </p:cNvPr>
          <p:cNvSpPr>
            <a:spLocks noGrp="1"/>
          </p:cNvSpPr>
          <p:nvPr>
            <p:ph type="sldNum" sz="quarter" idx="12"/>
          </p:nvPr>
        </p:nvSpPr>
        <p:spPr/>
        <p:txBody>
          <a:bodyPr/>
          <a:lstStyle/>
          <a:p>
            <a:r>
              <a:rPr lang="en-DK"/>
              <a:t>|  </a:t>
            </a:r>
            <a:fld id="{73361457-7C29-0A44-A4DD-374480AAC2F3}" type="slidenum">
              <a:rPr lang="en-DK" smtClean="0"/>
              <a:pPr/>
              <a:t>13</a:t>
            </a:fld>
            <a:r>
              <a:rPr lang="en-DK"/>
              <a:t>  |</a:t>
            </a:r>
            <a:endParaRPr lang="en-DK" dirty="0"/>
          </a:p>
        </p:txBody>
      </p:sp>
      <p:sp>
        <p:nvSpPr>
          <p:cNvPr id="6" name="Titel 5">
            <a:extLst>
              <a:ext uri="{FF2B5EF4-FFF2-40B4-BE49-F238E27FC236}">
                <a16:creationId xmlns:a16="http://schemas.microsoft.com/office/drawing/2014/main" id="{30CD4F6C-A975-47E3-B2E8-71D5E7DA3C2E}"/>
              </a:ext>
            </a:extLst>
          </p:cNvPr>
          <p:cNvSpPr>
            <a:spLocks noGrp="1"/>
          </p:cNvSpPr>
          <p:nvPr>
            <p:ph type="title"/>
          </p:nvPr>
        </p:nvSpPr>
        <p:spPr/>
        <p:txBody>
          <a:bodyPr/>
          <a:lstStyle/>
          <a:p>
            <a:r>
              <a:rPr lang="da-DK" dirty="0"/>
              <a:t>Det skal I bruge for at måle biodiversitet</a:t>
            </a:r>
            <a:endParaRPr lang="en-DK" dirty="0"/>
          </a:p>
        </p:txBody>
      </p:sp>
      <p:sp>
        <p:nvSpPr>
          <p:cNvPr id="7" name="Pladsholder til indhold 6">
            <a:extLst>
              <a:ext uri="{FF2B5EF4-FFF2-40B4-BE49-F238E27FC236}">
                <a16:creationId xmlns:a16="http://schemas.microsoft.com/office/drawing/2014/main" id="{49EB03AC-C8EF-4C19-AF6D-14A6E08CD76F}"/>
              </a:ext>
            </a:extLst>
          </p:cNvPr>
          <p:cNvSpPr>
            <a:spLocks noGrp="1"/>
          </p:cNvSpPr>
          <p:nvPr>
            <p:ph sz="quarter" idx="13"/>
          </p:nvPr>
        </p:nvSpPr>
        <p:spPr>
          <a:xfrm>
            <a:off x="6203946" y="2322513"/>
            <a:ext cx="5437188" cy="4535487"/>
          </a:xfrm>
        </p:spPr>
        <p:txBody>
          <a:bodyPr>
            <a:normAutofit/>
          </a:bodyPr>
          <a:lstStyle/>
          <a:p>
            <a:r>
              <a:rPr lang="da-DK" dirty="0"/>
              <a:t>Rejenet</a:t>
            </a:r>
          </a:p>
          <a:p>
            <a:r>
              <a:rPr lang="da-DK" dirty="0"/>
              <a:t>Mikroskop</a:t>
            </a:r>
          </a:p>
          <a:p>
            <a:r>
              <a:rPr lang="da-DK" dirty="0"/>
              <a:t>Forstørrelsesglas</a:t>
            </a:r>
          </a:p>
          <a:p>
            <a:r>
              <a:rPr lang="da-DK" dirty="0"/>
              <a:t>Baljer og spande til at opsamle prøver i og undersøge arter</a:t>
            </a:r>
          </a:p>
          <a:p>
            <a:pPr marL="0" indent="0">
              <a:buNone/>
            </a:pPr>
            <a:endParaRPr lang="da-DK" dirty="0"/>
          </a:p>
          <a:p>
            <a:r>
              <a:rPr lang="da-DK" dirty="0"/>
              <a:t>Kun fantasien sætter grænser☺</a:t>
            </a:r>
          </a:p>
          <a:p>
            <a:pPr marL="0" indent="0">
              <a:buNone/>
            </a:pPr>
            <a:endParaRPr lang="en-DK" dirty="0"/>
          </a:p>
        </p:txBody>
      </p:sp>
    </p:spTree>
    <p:extLst>
      <p:ext uri="{BB962C8B-B14F-4D97-AF65-F5344CB8AC3E}">
        <p14:creationId xmlns:p14="http://schemas.microsoft.com/office/powerpoint/2010/main" val="212777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A719822-D5F3-420A-AA93-A87CF5269723}"/>
              </a:ext>
            </a:extLst>
          </p:cNvPr>
          <p:cNvSpPr>
            <a:spLocks noGrp="1"/>
          </p:cNvSpPr>
          <p:nvPr>
            <p:ph sz="half" idx="2"/>
          </p:nvPr>
        </p:nvSpPr>
        <p:spPr>
          <a:xfrm>
            <a:off x="550865" y="1773239"/>
            <a:ext cx="6034991" cy="4535487"/>
          </a:xfrm>
        </p:spPr>
        <p:txBody>
          <a:bodyPr>
            <a:normAutofit/>
          </a:bodyPr>
          <a:lstStyle/>
          <a:p>
            <a:pPr marL="457200" indent="-457200"/>
            <a:r>
              <a:rPr lang="da-DK" dirty="0"/>
              <a:t>I skal nu undersøge, hvor mange arter der er på den lokale strand/sø eller å. </a:t>
            </a:r>
          </a:p>
          <a:p>
            <a:pPr marL="457200" indent="-457200"/>
            <a:r>
              <a:rPr lang="da-DK" dirty="0"/>
              <a:t>Vælg et område og en fastsat tid til at ”finkæmme”. Notér arter ned.</a:t>
            </a:r>
          </a:p>
          <a:p>
            <a:pPr marL="457200" indent="-457200"/>
            <a:r>
              <a:rPr lang="da-DK" dirty="0"/>
              <a:t>I kan vælge at gå parallelt med hinanden og på den måde afdække området. </a:t>
            </a:r>
          </a:p>
          <a:p>
            <a:pPr marL="457200" indent="-457200"/>
            <a:r>
              <a:rPr lang="da-DK" dirty="0"/>
              <a:t>Hvor mange arter har I fundet?</a:t>
            </a:r>
          </a:p>
          <a:p>
            <a:pPr marL="457200" indent="-457200"/>
            <a:r>
              <a:rPr lang="da-DK" dirty="0"/>
              <a:t>Hvad er sammensætningen af arter?</a:t>
            </a:r>
          </a:p>
          <a:p>
            <a:pPr marL="457200" indent="-457200"/>
            <a:r>
              <a:rPr lang="da-DK" dirty="0"/>
              <a:t>Er der nogle arter, der er sjældne eller mere almindelige?</a:t>
            </a:r>
          </a:p>
          <a:p>
            <a:endParaRPr lang="en-DK" dirty="0"/>
          </a:p>
        </p:txBody>
      </p:sp>
      <p:sp>
        <p:nvSpPr>
          <p:cNvPr id="3" name="Pladsholder til dato 2">
            <a:extLst>
              <a:ext uri="{FF2B5EF4-FFF2-40B4-BE49-F238E27FC236}">
                <a16:creationId xmlns:a16="http://schemas.microsoft.com/office/drawing/2014/main" id="{C85699B1-C1CC-4A6C-B445-2317E5647706}"/>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12FFBA65-4113-4FAE-AD73-3902BB76BF4C}"/>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68C1FBD-9456-4346-9A37-0965B9705BEA}"/>
              </a:ext>
            </a:extLst>
          </p:cNvPr>
          <p:cNvSpPr>
            <a:spLocks noGrp="1"/>
          </p:cNvSpPr>
          <p:nvPr>
            <p:ph type="sldNum" sz="quarter" idx="12"/>
          </p:nvPr>
        </p:nvSpPr>
        <p:spPr/>
        <p:txBody>
          <a:bodyPr/>
          <a:lstStyle/>
          <a:p>
            <a:r>
              <a:rPr lang="en-DK"/>
              <a:t>|  </a:t>
            </a:r>
            <a:fld id="{73361457-7C29-0A44-A4DD-374480AAC2F3}" type="slidenum">
              <a:rPr lang="en-DK" smtClean="0"/>
              <a:pPr/>
              <a:t>14</a:t>
            </a:fld>
            <a:r>
              <a:rPr lang="en-DK"/>
              <a:t>  |</a:t>
            </a:r>
            <a:endParaRPr lang="en-DK" dirty="0"/>
          </a:p>
        </p:txBody>
      </p:sp>
      <p:sp>
        <p:nvSpPr>
          <p:cNvPr id="6" name="Titel 5">
            <a:extLst>
              <a:ext uri="{FF2B5EF4-FFF2-40B4-BE49-F238E27FC236}">
                <a16:creationId xmlns:a16="http://schemas.microsoft.com/office/drawing/2014/main" id="{354BC8B5-4A81-4F7F-A14A-AC00642F3D42}"/>
              </a:ext>
            </a:extLst>
          </p:cNvPr>
          <p:cNvSpPr>
            <a:spLocks noGrp="1"/>
          </p:cNvSpPr>
          <p:nvPr>
            <p:ph type="title"/>
          </p:nvPr>
        </p:nvSpPr>
        <p:spPr/>
        <p:txBody>
          <a:bodyPr/>
          <a:lstStyle/>
          <a:p>
            <a:r>
              <a:rPr lang="en-US" dirty="0" err="1"/>
              <a:t>Hvor</a:t>
            </a:r>
            <a:r>
              <a:rPr lang="en-US" dirty="0"/>
              <a:t> mange </a:t>
            </a:r>
            <a:r>
              <a:rPr lang="en-US" dirty="0" err="1"/>
              <a:t>arter</a:t>
            </a:r>
            <a:r>
              <a:rPr lang="en-US" dirty="0"/>
              <a:t> er der </a:t>
            </a:r>
            <a:r>
              <a:rPr lang="en-US" dirty="0" err="1"/>
              <a:t>på</a:t>
            </a:r>
            <a:r>
              <a:rPr lang="en-US" dirty="0"/>
              <a:t> din </a:t>
            </a:r>
            <a:r>
              <a:rPr lang="en-US" dirty="0" err="1"/>
              <a:t>lokale</a:t>
            </a:r>
            <a:r>
              <a:rPr lang="en-US" dirty="0"/>
              <a:t> strand, </a:t>
            </a:r>
            <a:r>
              <a:rPr lang="en-US" dirty="0" err="1"/>
              <a:t>sø</a:t>
            </a:r>
            <a:r>
              <a:rPr lang="en-US" dirty="0"/>
              <a:t> </a:t>
            </a:r>
            <a:r>
              <a:rPr lang="en-US" dirty="0" err="1"/>
              <a:t>eller</a:t>
            </a:r>
            <a:r>
              <a:rPr lang="en-US" dirty="0"/>
              <a:t> å?</a:t>
            </a:r>
            <a:endParaRPr lang="en-DK" dirty="0"/>
          </a:p>
        </p:txBody>
      </p:sp>
      <p:pic>
        <p:nvPicPr>
          <p:cNvPr id="3074" name="Picture 2" descr="Havbundens plantetyper | lex.dk – Naturen i Danmark">
            <a:extLst>
              <a:ext uri="{FF2B5EF4-FFF2-40B4-BE49-F238E27FC236}">
                <a16:creationId xmlns:a16="http://schemas.microsoft.com/office/drawing/2014/main" id="{2A6BFB8A-1E07-4459-AD28-2C760E317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334" y="1588180"/>
            <a:ext cx="4658802" cy="457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7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CCD04EB-33DF-4A30-AA0D-D40B20605275}"/>
              </a:ext>
            </a:extLst>
          </p:cNvPr>
          <p:cNvSpPr>
            <a:spLocks noGrp="1"/>
          </p:cNvSpPr>
          <p:nvPr>
            <p:ph sz="half" idx="2"/>
          </p:nvPr>
        </p:nvSpPr>
        <p:spPr>
          <a:xfrm>
            <a:off x="550866" y="1773239"/>
            <a:ext cx="5545134" cy="4535487"/>
          </a:xfrm>
        </p:spPr>
        <p:txBody>
          <a:bodyPr/>
          <a:lstStyle/>
          <a:p>
            <a:r>
              <a:rPr lang="da-DK" dirty="0"/>
              <a:t>I kan også vælge at sammenligne forskellige biotoper. Vælg først to forskellige biotoper i havet. Det kan fx være sandbunden og stenene langs en havnemole. Eller muslingerev, båderampe, stenstrand, mudderbund osv.</a:t>
            </a:r>
          </a:p>
          <a:p>
            <a:r>
              <a:rPr lang="da-DK" dirty="0"/>
              <a:t>Se hvor mange forskellige arter, I kan se på 1 m</a:t>
            </a:r>
            <a:r>
              <a:rPr lang="da-DK" baseline="30000" dirty="0"/>
              <a:t>2 </a:t>
            </a:r>
            <a:r>
              <a:rPr lang="da-DK" dirty="0"/>
              <a:t>på hvert udvalgte sted.</a:t>
            </a:r>
          </a:p>
          <a:p>
            <a:r>
              <a:rPr lang="da-DK" dirty="0"/>
              <a:t>Notér antal arter og skriv navne på dem, I kender.</a:t>
            </a:r>
          </a:p>
          <a:p>
            <a:r>
              <a:rPr lang="da-DK" dirty="0"/>
              <a:t>Diskutér resultatet. Find hjælpespørgsmål på næste slide eller i elevarket    </a:t>
            </a:r>
          </a:p>
          <a:p>
            <a:endParaRPr lang="en-DK" dirty="0"/>
          </a:p>
        </p:txBody>
      </p:sp>
      <p:sp>
        <p:nvSpPr>
          <p:cNvPr id="3" name="Pladsholder til dato 2">
            <a:extLst>
              <a:ext uri="{FF2B5EF4-FFF2-40B4-BE49-F238E27FC236}">
                <a16:creationId xmlns:a16="http://schemas.microsoft.com/office/drawing/2014/main" id="{1DCDE54E-19BE-441C-9A7F-7D53E952951C}"/>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C35E5AE9-AD2A-4426-9C22-517F9E185518}"/>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AFCF9FDA-E488-4081-8D3F-E30BE503D194}"/>
              </a:ext>
            </a:extLst>
          </p:cNvPr>
          <p:cNvSpPr>
            <a:spLocks noGrp="1"/>
          </p:cNvSpPr>
          <p:nvPr>
            <p:ph type="sldNum" sz="quarter" idx="12"/>
          </p:nvPr>
        </p:nvSpPr>
        <p:spPr/>
        <p:txBody>
          <a:bodyPr/>
          <a:lstStyle/>
          <a:p>
            <a:r>
              <a:rPr lang="en-DK"/>
              <a:t>|  </a:t>
            </a:r>
            <a:fld id="{73361457-7C29-0A44-A4DD-374480AAC2F3}" type="slidenum">
              <a:rPr lang="en-DK" smtClean="0"/>
              <a:pPr/>
              <a:t>15</a:t>
            </a:fld>
            <a:r>
              <a:rPr lang="en-DK"/>
              <a:t>  |</a:t>
            </a:r>
            <a:endParaRPr lang="en-DK" dirty="0"/>
          </a:p>
        </p:txBody>
      </p:sp>
      <p:sp>
        <p:nvSpPr>
          <p:cNvPr id="6" name="Titel 5">
            <a:extLst>
              <a:ext uri="{FF2B5EF4-FFF2-40B4-BE49-F238E27FC236}">
                <a16:creationId xmlns:a16="http://schemas.microsoft.com/office/drawing/2014/main" id="{30206C1B-6B8C-4355-875B-20F6534CEDEB}"/>
              </a:ext>
            </a:extLst>
          </p:cNvPr>
          <p:cNvSpPr>
            <a:spLocks noGrp="1"/>
          </p:cNvSpPr>
          <p:nvPr>
            <p:ph type="title"/>
          </p:nvPr>
        </p:nvSpPr>
        <p:spPr/>
        <p:txBody>
          <a:bodyPr/>
          <a:lstStyle/>
          <a:p>
            <a:r>
              <a:rPr lang="da-DK" dirty="0"/>
              <a:t>Undersøg forskellige typer af biotoper</a:t>
            </a:r>
            <a:endParaRPr lang="en-DK" dirty="0"/>
          </a:p>
        </p:txBody>
      </p:sp>
      <p:pic>
        <p:nvPicPr>
          <p:cNvPr id="8" name="Google Shape;211;p13" descr="Biodiversity in your backyard!">
            <a:extLst>
              <a:ext uri="{FF2B5EF4-FFF2-40B4-BE49-F238E27FC236}">
                <a16:creationId xmlns:a16="http://schemas.microsoft.com/office/drawing/2014/main" id="{FD380E47-04ED-4CF2-9A19-624439FCF89C}"/>
              </a:ext>
            </a:extLst>
          </p:cNvPr>
          <p:cNvPicPr preferRelativeResize="0">
            <a:picLocks noGrp="1"/>
          </p:cNvPicPr>
          <p:nvPr>
            <p:ph sz="quarter" idx="13"/>
          </p:nvPr>
        </p:nvPicPr>
        <p:blipFill rotWithShape="1">
          <a:blip r:embed="rId2">
            <a:alphaModFix/>
          </a:blip>
          <a:srcRect/>
          <a:stretch/>
        </p:blipFill>
        <p:spPr>
          <a:xfrm>
            <a:off x="6389010" y="1856899"/>
            <a:ext cx="5437184" cy="3640931"/>
          </a:xfrm>
          <a:prstGeom prst="rect">
            <a:avLst/>
          </a:prstGeom>
          <a:noFill/>
          <a:ln>
            <a:noFill/>
          </a:ln>
        </p:spPr>
      </p:pic>
    </p:spTree>
    <p:extLst>
      <p:ext uri="{BB962C8B-B14F-4D97-AF65-F5344CB8AC3E}">
        <p14:creationId xmlns:p14="http://schemas.microsoft.com/office/powerpoint/2010/main" val="292357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CE81023-0DE0-4991-955C-90DE0C8EA2B1}"/>
              </a:ext>
            </a:extLst>
          </p:cNvPr>
          <p:cNvSpPr>
            <a:spLocks noGrp="1"/>
          </p:cNvSpPr>
          <p:nvPr>
            <p:ph sz="half" idx="2"/>
          </p:nvPr>
        </p:nvSpPr>
        <p:spPr>
          <a:xfrm>
            <a:off x="550866" y="1773239"/>
            <a:ext cx="11090270" cy="4535487"/>
          </a:xfrm>
        </p:spPr>
        <p:txBody>
          <a:bodyPr>
            <a:normAutofit/>
          </a:bodyPr>
          <a:lstStyle/>
          <a:p>
            <a:r>
              <a:rPr lang="da-DK" dirty="0"/>
              <a:t>Artsrigdom: Hvor mange arter er der fundet i alt?</a:t>
            </a:r>
          </a:p>
          <a:p>
            <a:r>
              <a:rPr lang="da-DK" dirty="0"/>
              <a:t>Er arterne ligeligt fordelt i antal eller ej?</a:t>
            </a:r>
          </a:p>
          <a:p>
            <a:r>
              <a:rPr lang="da-DK" dirty="0"/>
              <a:t>Er der nogle arter, der forekommer ofte?</a:t>
            </a:r>
          </a:p>
          <a:p>
            <a:r>
              <a:rPr lang="da-DK" dirty="0"/>
              <a:t>Er der nogle arter, der er sjældne eller truede ifølge </a:t>
            </a:r>
            <a:r>
              <a:rPr lang="da-DK" dirty="0" err="1"/>
              <a:t>IUCNs</a:t>
            </a:r>
            <a:r>
              <a:rPr lang="da-DK" dirty="0"/>
              <a:t> </a:t>
            </a:r>
            <a:r>
              <a:rPr lang="da-DK" dirty="0" err="1"/>
              <a:t>rødliste</a:t>
            </a:r>
            <a:endParaRPr lang="da-DK" dirty="0"/>
          </a:p>
          <a:p>
            <a:r>
              <a:rPr lang="da-DK" dirty="0"/>
              <a:t>Hvilken biotop havde størst artsdiversitet, og kan du evt. med udgangspunkt i artiklen fra modul 1 forklare dette?</a:t>
            </a:r>
          </a:p>
          <a:p>
            <a:r>
              <a:rPr lang="da-DK" dirty="0"/>
              <a:t>I forhold til at biodiversitet kan beskrives på mange niveauer, hvad er så fordelen og ulempen ved artsopgørelser som den I har udført, i forhold til at beskrive udviklingen i biodiversitet over tid.</a:t>
            </a:r>
          </a:p>
          <a:p>
            <a:endParaRPr lang="da-DK" dirty="0"/>
          </a:p>
          <a:p>
            <a:endParaRPr lang="en-DK" dirty="0"/>
          </a:p>
        </p:txBody>
      </p:sp>
      <p:sp>
        <p:nvSpPr>
          <p:cNvPr id="3" name="Pladsholder til dato 2">
            <a:extLst>
              <a:ext uri="{FF2B5EF4-FFF2-40B4-BE49-F238E27FC236}">
                <a16:creationId xmlns:a16="http://schemas.microsoft.com/office/drawing/2014/main" id="{AEE723B0-C04B-4C45-A8AA-21A1311ABA43}"/>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FED91569-1A47-4B72-B122-83953D492BAD}"/>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C909901D-D7A8-4933-9A59-38FBFE24F542}"/>
              </a:ext>
            </a:extLst>
          </p:cNvPr>
          <p:cNvSpPr>
            <a:spLocks noGrp="1"/>
          </p:cNvSpPr>
          <p:nvPr>
            <p:ph type="sldNum" sz="quarter" idx="12"/>
          </p:nvPr>
        </p:nvSpPr>
        <p:spPr/>
        <p:txBody>
          <a:bodyPr/>
          <a:lstStyle/>
          <a:p>
            <a:r>
              <a:rPr lang="en-DK"/>
              <a:t>|  </a:t>
            </a:r>
            <a:fld id="{73361457-7C29-0A44-A4DD-374480AAC2F3}" type="slidenum">
              <a:rPr lang="en-DK" smtClean="0"/>
              <a:pPr/>
              <a:t>16</a:t>
            </a:fld>
            <a:r>
              <a:rPr lang="en-DK"/>
              <a:t>  |</a:t>
            </a:r>
            <a:endParaRPr lang="en-DK" dirty="0"/>
          </a:p>
        </p:txBody>
      </p:sp>
      <p:sp>
        <p:nvSpPr>
          <p:cNvPr id="6" name="Titel 5">
            <a:extLst>
              <a:ext uri="{FF2B5EF4-FFF2-40B4-BE49-F238E27FC236}">
                <a16:creationId xmlns:a16="http://schemas.microsoft.com/office/drawing/2014/main" id="{8720A177-4F5B-400B-8405-FF02AE743EE4}"/>
              </a:ext>
            </a:extLst>
          </p:cNvPr>
          <p:cNvSpPr>
            <a:spLocks noGrp="1"/>
          </p:cNvSpPr>
          <p:nvPr>
            <p:ph type="title"/>
          </p:nvPr>
        </p:nvSpPr>
        <p:spPr/>
        <p:txBody>
          <a:bodyPr/>
          <a:lstStyle/>
          <a:p>
            <a:r>
              <a:rPr lang="da-DK" dirty="0"/>
              <a:t>Hvordan var biodiversiteten forskellig?</a:t>
            </a:r>
            <a:endParaRPr lang="en-DK" dirty="0"/>
          </a:p>
        </p:txBody>
      </p:sp>
      <p:sp>
        <p:nvSpPr>
          <p:cNvPr id="7" name="Pladsholder til indhold 6">
            <a:extLst>
              <a:ext uri="{FF2B5EF4-FFF2-40B4-BE49-F238E27FC236}">
                <a16:creationId xmlns:a16="http://schemas.microsoft.com/office/drawing/2014/main" id="{03F8E47E-F96B-410E-BAE8-F63E3FCF2D60}"/>
              </a:ext>
            </a:extLst>
          </p:cNvPr>
          <p:cNvSpPr>
            <a:spLocks noGrp="1"/>
          </p:cNvSpPr>
          <p:nvPr>
            <p:ph sz="quarter" idx="13"/>
          </p:nvPr>
        </p:nvSpPr>
        <p:spPr/>
        <p:txBody>
          <a:bodyPr/>
          <a:lstStyle/>
          <a:p>
            <a:endParaRPr lang="en-DK" dirty="0"/>
          </a:p>
        </p:txBody>
      </p:sp>
    </p:spTree>
    <p:extLst>
      <p:ext uri="{BB962C8B-B14F-4D97-AF65-F5344CB8AC3E}">
        <p14:creationId xmlns:p14="http://schemas.microsoft.com/office/powerpoint/2010/main" val="267619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DC27E3B-18B9-4D27-AF9A-8B03BE6B9BBA}"/>
              </a:ext>
            </a:extLst>
          </p:cNvPr>
          <p:cNvSpPr>
            <a:spLocks noGrp="1"/>
          </p:cNvSpPr>
          <p:nvPr>
            <p:ph sz="half" idx="2"/>
          </p:nvPr>
        </p:nvSpPr>
        <p:spPr>
          <a:xfrm>
            <a:off x="550866" y="1773239"/>
            <a:ext cx="8067354" cy="4535487"/>
          </a:xfrm>
        </p:spPr>
        <p:txBody>
          <a:bodyPr>
            <a:normAutofit/>
          </a:bodyPr>
          <a:lstStyle/>
          <a:p>
            <a:pPr marL="0" indent="0">
              <a:buNone/>
            </a:pPr>
            <a:r>
              <a:rPr lang="da-DK" dirty="0">
                <a:ea typeface="Arial"/>
                <a:cs typeface="Arial"/>
                <a:sym typeface="Arial"/>
              </a:rPr>
              <a:t>Fremtiden for dansk marinbiodiversitet</a:t>
            </a:r>
          </a:p>
          <a:p>
            <a:pPr lvl="1"/>
            <a:r>
              <a:rPr lang="da-DK" sz="2600" dirty="0">
                <a:latin typeface="+mj-lt"/>
                <a:ea typeface="Arial"/>
                <a:cs typeface="Arial"/>
                <a:sym typeface="Arial"/>
              </a:rPr>
              <a:t>Hvad er status på den marine biodiversitet på din lokale strand?</a:t>
            </a:r>
          </a:p>
          <a:p>
            <a:pPr lvl="1"/>
            <a:r>
              <a:rPr lang="da-DK" sz="2600" dirty="0">
                <a:latin typeface="+mj-lt"/>
                <a:ea typeface="Arial"/>
                <a:cs typeface="Arial"/>
                <a:sym typeface="Arial"/>
              </a:rPr>
              <a:t>Hvilke forskelle var der mellem de biotoper, I undersøgte</a:t>
            </a:r>
          </a:p>
          <a:p>
            <a:pPr lvl="1"/>
            <a:r>
              <a:rPr lang="da-DK" sz="2600" dirty="0">
                <a:latin typeface="+mj-lt"/>
                <a:ea typeface="Arial"/>
                <a:cs typeface="Arial"/>
                <a:sym typeface="Arial"/>
              </a:rPr>
              <a:t>Hvor var der størst biodiversitet og hvorfor?</a:t>
            </a:r>
          </a:p>
          <a:p>
            <a:pPr lvl="1"/>
            <a:r>
              <a:rPr lang="da-DK" sz="2600" dirty="0">
                <a:latin typeface="+mj-lt"/>
                <a:ea typeface="Arial"/>
                <a:cs typeface="Arial"/>
                <a:sym typeface="Arial"/>
              </a:rPr>
              <a:t>Er der nogen trusler?</a:t>
            </a:r>
          </a:p>
          <a:p>
            <a:pPr lvl="1"/>
            <a:r>
              <a:rPr lang="da-DK" sz="2600" dirty="0">
                <a:latin typeface="+mj-lt"/>
                <a:ea typeface="Arial"/>
                <a:cs typeface="Arial"/>
                <a:sym typeface="Arial"/>
              </a:rPr>
              <a:t>Hvilke tiltag er der </a:t>
            </a:r>
            <a:r>
              <a:rPr lang="da-DK" sz="2600">
                <a:latin typeface="+mj-lt"/>
                <a:ea typeface="Arial"/>
                <a:cs typeface="Arial"/>
                <a:sym typeface="Arial"/>
              </a:rPr>
              <a:t>brug for </a:t>
            </a:r>
            <a:r>
              <a:rPr lang="da-DK" sz="2600" dirty="0">
                <a:latin typeface="+mj-lt"/>
                <a:ea typeface="Arial"/>
                <a:cs typeface="Arial"/>
                <a:sym typeface="Arial"/>
              </a:rPr>
              <a:t>for at sikre den marine biodiversitet i Danmark?</a:t>
            </a:r>
          </a:p>
          <a:p>
            <a:pPr lvl="1"/>
            <a:r>
              <a:rPr lang="da-DK" sz="2600" dirty="0">
                <a:latin typeface="+mj-lt"/>
                <a:ea typeface="Arial"/>
                <a:cs typeface="Arial"/>
                <a:sym typeface="Arial"/>
              </a:rPr>
              <a:t>Hvilke arter er i fare? Hvorfor?</a:t>
            </a:r>
          </a:p>
          <a:p>
            <a:pPr lvl="1"/>
            <a:r>
              <a:rPr lang="da-DK" sz="2600" dirty="0">
                <a:latin typeface="+mj-lt"/>
                <a:ea typeface="Arial"/>
                <a:cs typeface="Arial"/>
                <a:sym typeface="Arial"/>
              </a:rPr>
              <a:t>Vil det kunne tænkes, at der kommer flere nye arter til Danmark i fremtiden?</a:t>
            </a:r>
          </a:p>
          <a:p>
            <a:pPr lvl="1"/>
            <a:r>
              <a:rPr lang="da-DK" sz="2600" dirty="0">
                <a:latin typeface="+mj-lt"/>
                <a:ea typeface="Arial"/>
                <a:cs typeface="Arial"/>
                <a:sym typeface="Arial"/>
              </a:rPr>
              <a:t>Hvad kan det have af betydning for fremtidens danske økosystem? </a:t>
            </a:r>
          </a:p>
          <a:p>
            <a:pPr marL="180000" lvl="1" indent="0">
              <a:buNone/>
            </a:pPr>
            <a:endParaRPr lang="da-DK" sz="1600" dirty="0">
              <a:latin typeface="Arial"/>
              <a:ea typeface="Arial"/>
              <a:cs typeface="Arial"/>
              <a:sym typeface="Arial"/>
            </a:endParaRPr>
          </a:p>
          <a:p>
            <a:pPr lvl="1"/>
            <a:endParaRPr lang="da-DK" sz="1600" dirty="0">
              <a:latin typeface="Arial"/>
              <a:ea typeface="Arial"/>
              <a:cs typeface="Arial"/>
              <a:sym typeface="Arial"/>
            </a:endParaRPr>
          </a:p>
          <a:p>
            <a:pPr lvl="1"/>
            <a:endParaRPr lang="da-DK" sz="1600" dirty="0">
              <a:latin typeface="Arial"/>
              <a:ea typeface="Arial"/>
              <a:cs typeface="Arial"/>
              <a:sym typeface="Arial"/>
            </a:endParaRPr>
          </a:p>
          <a:p>
            <a:pPr lvl="1"/>
            <a:endParaRPr lang="da-DK" sz="1600" dirty="0">
              <a:latin typeface="Arial"/>
              <a:ea typeface="Arial"/>
              <a:cs typeface="Arial"/>
              <a:sym typeface="Arial"/>
            </a:endParaRPr>
          </a:p>
          <a:p>
            <a:pPr lvl="1"/>
            <a:endParaRPr lang="da-DK" sz="1600" dirty="0">
              <a:latin typeface="Arial"/>
              <a:ea typeface="Arial"/>
              <a:cs typeface="Arial"/>
              <a:sym typeface="Arial"/>
            </a:endParaRPr>
          </a:p>
          <a:p>
            <a:endParaRPr lang="en-DK" dirty="0"/>
          </a:p>
        </p:txBody>
      </p:sp>
      <p:sp>
        <p:nvSpPr>
          <p:cNvPr id="3" name="Pladsholder til dato 2">
            <a:extLst>
              <a:ext uri="{FF2B5EF4-FFF2-40B4-BE49-F238E27FC236}">
                <a16:creationId xmlns:a16="http://schemas.microsoft.com/office/drawing/2014/main" id="{F092E107-25DB-47D6-B8F4-E37E47B9726C}"/>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27370E93-7E5D-44AE-8BD7-0F72E49EEDA9}"/>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0A5DCF24-2DDD-411F-A367-71AF11BA6261}"/>
              </a:ext>
            </a:extLst>
          </p:cNvPr>
          <p:cNvSpPr>
            <a:spLocks noGrp="1"/>
          </p:cNvSpPr>
          <p:nvPr>
            <p:ph type="sldNum" sz="quarter" idx="12"/>
          </p:nvPr>
        </p:nvSpPr>
        <p:spPr/>
        <p:txBody>
          <a:bodyPr/>
          <a:lstStyle/>
          <a:p>
            <a:r>
              <a:rPr lang="en-DK"/>
              <a:t>|  </a:t>
            </a:r>
            <a:fld id="{73361457-7C29-0A44-A4DD-374480AAC2F3}" type="slidenum">
              <a:rPr lang="en-DK" smtClean="0"/>
              <a:pPr/>
              <a:t>17</a:t>
            </a:fld>
            <a:r>
              <a:rPr lang="en-DK"/>
              <a:t>  |</a:t>
            </a:r>
            <a:endParaRPr lang="en-DK" dirty="0"/>
          </a:p>
        </p:txBody>
      </p:sp>
      <p:sp>
        <p:nvSpPr>
          <p:cNvPr id="6" name="Titel 5">
            <a:extLst>
              <a:ext uri="{FF2B5EF4-FFF2-40B4-BE49-F238E27FC236}">
                <a16:creationId xmlns:a16="http://schemas.microsoft.com/office/drawing/2014/main" id="{6A032D67-F492-44D9-B642-523B843C5AD6}"/>
              </a:ext>
            </a:extLst>
          </p:cNvPr>
          <p:cNvSpPr>
            <a:spLocks noGrp="1"/>
          </p:cNvSpPr>
          <p:nvPr>
            <p:ph type="title"/>
          </p:nvPr>
        </p:nvSpPr>
        <p:spPr/>
        <p:txBody>
          <a:bodyPr/>
          <a:lstStyle/>
          <a:p>
            <a:r>
              <a:rPr lang="en-US" dirty="0" err="1"/>
              <a:t>opsummering</a:t>
            </a:r>
            <a:endParaRPr lang="en-DK" dirty="0"/>
          </a:p>
        </p:txBody>
      </p:sp>
      <p:sp>
        <p:nvSpPr>
          <p:cNvPr id="7" name="Pladsholder til indhold 6">
            <a:extLst>
              <a:ext uri="{FF2B5EF4-FFF2-40B4-BE49-F238E27FC236}">
                <a16:creationId xmlns:a16="http://schemas.microsoft.com/office/drawing/2014/main" id="{912BD1B1-099F-4D21-B148-4EA2C04A43F3}"/>
              </a:ext>
            </a:extLst>
          </p:cNvPr>
          <p:cNvSpPr>
            <a:spLocks noGrp="1"/>
          </p:cNvSpPr>
          <p:nvPr>
            <p:ph sz="quarter" idx="13"/>
          </p:nvPr>
        </p:nvSpPr>
        <p:spPr>
          <a:xfrm>
            <a:off x="12076212" y="433756"/>
            <a:ext cx="13560267" cy="12292047"/>
          </a:xfrm>
        </p:spPr>
        <p:txBody>
          <a:bodyPr>
            <a:normAutofit/>
          </a:bodyPr>
          <a:lstStyle/>
          <a:p>
            <a:pPr marL="0" lvl="0" indent="0" algn="l" rtl="0">
              <a:lnSpc>
                <a:spcPct val="115000"/>
              </a:lnSpc>
              <a:spcBef>
                <a:spcPts val="1200"/>
              </a:spcBef>
              <a:spcAft>
                <a:spcPts val="0"/>
              </a:spcAft>
              <a:buClr>
                <a:schemeClr val="dk1"/>
              </a:buClr>
              <a:buSzPts val="1100"/>
              <a:buFont typeface="Arial"/>
              <a:buNone/>
            </a:pPr>
            <a:endParaRPr lang="da-DK" sz="2800" dirty="0">
              <a:latin typeface="Arial"/>
              <a:ea typeface="Arial"/>
              <a:cs typeface="Arial"/>
              <a:sym typeface="Arial"/>
            </a:endParaRPr>
          </a:p>
          <a:p>
            <a:endParaRPr lang="en-DK" dirty="0"/>
          </a:p>
        </p:txBody>
      </p:sp>
      <p:pic>
        <p:nvPicPr>
          <p:cNvPr id="5126" name="Picture 6" descr="Danish Marine Strategy II Focus on a clean and healthy marine environment">
            <a:extLst>
              <a:ext uri="{FF2B5EF4-FFF2-40B4-BE49-F238E27FC236}">
                <a16:creationId xmlns:a16="http://schemas.microsoft.com/office/drawing/2014/main" id="{71DBEA7C-5988-4271-8235-9965EF731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996" y="1557340"/>
            <a:ext cx="3226757" cy="45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3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D522D46-D352-4C27-9BE8-4AA572DEDA1A}"/>
              </a:ext>
            </a:extLst>
          </p:cNvPr>
          <p:cNvSpPr>
            <a:spLocks noGrp="1"/>
          </p:cNvSpPr>
          <p:nvPr>
            <p:ph sz="half" idx="2"/>
          </p:nvPr>
        </p:nvSpPr>
        <p:spPr>
          <a:xfrm>
            <a:off x="550865" y="1773239"/>
            <a:ext cx="4630735" cy="4535487"/>
          </a:xfrm>
        </p:spPr>
        <p:txBody>
          <a:bodyPr>
            <a:normAutofit lnSpcReduction="10000"/>
          </a:bodyPr>
          <a:lstStyle/>
          <a:p>
            <a:r>
              <a:rPr lang="da-DK" dirty="0"/>
              <a:t>Havet dækker mere end 70% af Jordens overflade. Dermed findes rigtig meget af Jordens biodiversitet her </a:t>
            </a:r>
          </a:p>
          <a:p>
            <a:r>
              <a:rPr lang="da-DK" dirty="0"/>
              <a:t>Men mange marine arter er i tilbagegang globalt, og det skyldes især menneskers indflydelse på havmiljøet gennem de aktiviteter, vi har fx som en del af ”den blå bioøkonomi”</a:t>
            </a:r>
          </a:p>
          <a:p>
            <a:r>
              <a:rPr lang="da-DK" dirty="0"/>
              <a:t>For at forstå udviklingen, dens årsager og måder at forhindre yderligere tilbagegang, er det vigtigt, at vi kan måle, hvordan biodiversiteten forandrer sig.</a:t>
            </a:r>
          </a:p>
        </p:txBody>
      </p:sp>
      <p:sp>
        <p:nvSpPr>
          <p:cNvPr id="3" name="Pladsholder til dato 2">
            <a:extLst>
              <a:ext uri="{FF2B5EF4-FFF2-40B4-BE49-F238E27FC236}">
                <a16:creationId xmlns:a16="http://schemas.microsoft.com/office/drawing/2014/main" id="{5CCD90EC-E41E-4262-A0A7-4A80BEECF5E1}"/>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F2557ED9-671E-4DEB-96E2-F74C4E4B0E19}"/>
              </a:ext>
            </a:extLst>
          </p:cNvPr>
          <p:cNvSpPr>
            <a:spLocks noGrp="1"/>
          </p:cNvSpPr>
          <p:nvPr>
            <p:ph type="ftr" sz="quarter" idx="11"/>
          </p:nvPr>
        </p:nvSpPr>
        <p:spPr>
          <a:xfrm>
            <a:off x="5320507" y="6008686"/>
            <a:ext cx="6320630" cy="217488"/>
          </a:xfrm>
        </p:spPr>
        <p:txBody>
          <a:bodyPr/>
          <a:lstStyle/>
          <a:p>
            <a:r>
              <a:rPr lang="en-US" dirty="0" err="1"/>
              <a:t>Kilde</a:t>
            </a:r>
            <a:r>
              <a:rPr lang="en-US" dirty="0"/>
              <a:t>: DTU Aqua (2020) via https://www.aqua.dtu.dk/forskning/temaer/blaa-biooekonomi</a:t>
            </a:r>
            <a:endParaRPr lang="en-DK" dirty="0"/>
          </a:p>
        </p:txBody>
      </p:sp>
      <p:sp>
        <p:nvSpPr>
          <p:cNvPr id="5" name="Pladsholder til slidenummer 4">
            <a:extLst>
              <a:ext uri="{FF2B5EF4-FFF2-40B4-BE49-F238E27FC236}">
                <a16:creationId xmlns:a16="http://schemas.microsoft.com/office/drawing/2014/main" id="{475A9856-4207-4232-AC7C-78086EFAE37A}"/>
              </a:ext>
            </a:extLst>
          </p:cNvPr>
          <p:cNvSpPr>
            <a:spLocks noGrp="1"/>
          </p:cNvSpPr>
          <p:nvPr>
            <p:ph type="sldNum" sz="quarter" idx="12"/>
          </p:nvPr>
        </p:nvSpPr>
        <p:spPr/>
        <p:txBody>
          <a:bodyPr/>
          <a:lstStyle/>
          <a:p>
            <a:r>
              <a:rPr lang="en-DK"/>
              <a:t>|  </a:t>
            </a:r>
            <a:fld id="{73361457-7C29-0A44-A4DD-374480AAC2F3}" type="slidenum">
              <a:rPr lang="en-DK" smtClean="0"/>
              <a:pPr/>
              <a:t>2</a:t>
            </a:fld>
            <a:r>
              <a:rPr lang="en-DK"/>
              <a:t>  |</a:t>
            </a:r>
            <a:endParaRPr lang="en-DK" dirty="0"/>
          </a:p>
        </p:txBody>
      </p:sp>
      <p:sp>
        <p:nvSpPr>
          <p:cNvPr id="6" name="Titel 5">
            <a:extLst>
              <a:ext uri="{FF2B5EF4-FFF2-40B4-BE49-F238E27FC236}">
                <a16:creationId xmlns:a16="http://schemas.microsoft.com/office/drawing/2014/main" id="{270DDBA8-D6E9-4A77-A548-828E5C27B6C9}"/>
              </a:ext>
            </a:extLst>
          </p:cNvPr>
          <p:cNvSpPr>
            <a:spLocks noGrp="1"/>
          </p:cNvSpPr>
          <p:nvPr>
            <p:ph type="title"/>
          </p:nvPr>
        </p:nvSpPr>
        <p:spPr/>
        <p:txBody>
          <a:bodyPr/>
          <a:lstStyle/>
          <a:p>
            <a:r>
              <a:rPr lang="en-US" dirty="0" err="1"/>
              <a:t>Havets</a:t>
            </a:r>
            <a:r>
              <a:rPr lang="en-US" dirty="0"/>
              <a:t> </a:t>
            </a:r>
            <a:r>
              <a:rPr lang="en-US" dirty="0" err="1"/>
              <a:t>biodiversitet</a:t>
            </a:r>
            <a:r>
              <a:rPr lang="en-US" dirty="0"/>
              <a:t> og dens </a:t>
            </a:r>
            <a:r>
              <a:rPr lang="en-US" dirty="0" err="1"/>
              <a:t>brugere</a:t>
            </a:r>
            <a:endParaRPr lang="en-DK"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446" y="1658937"/>
            <a:ext cx="6347690" cy="4237038"/>
          </a:xfrm>
          <a:prstGeom prst="rect">
            <a:avLst/>
          </a:prstGeom>
        </p:spPr>
      </p:pic>
      <p:sp>
        <p:nvSpPr>
          <p:cNvPr id="11" name="Pladsholder til sidefod 3">
            <a:extLst>
              <a:ext uri="{FF2B5EF4-FFF2-40B4-BE49-F238E27FC236}">
                <a16:creationId xmlns:a16="http://schemas.microsoft.com/office/drawing/2014/main" id="{F2557ED9-671E-4DEB-96E2-F74C4E4B0E19}"/>
              </a:ext>
            </a:extLst>
          </p:cNvPr>
          <p:cNvSpPr txBox="1">
            <a:spLocks/>
          </p:cNvSpPr>
          <p:nvPr/>
        </p:nvSpPr>
        <p:spPr>
          <a:xfrm>
            <a:off x="703263" y="6677025"/>
            <a:ext cx="9234487" cy="217488"/>
          </a:xfrm>
          <a:prstGeom prst="rect">
            <a:avLst/>
          </a:prstGeom>
        </p:spPr>
        <p:txBody>
          <a:bodyPr vert="horz" lIns="0" tIns="0" rIns="0" bIns="21600" rtlCol="0" anchor="b"/>
          <a:lstStyle>
            <a:defPPr>
              <a:defRPr lang="en-DK"/>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verdensmålene.dk</a:t>
            </a:r>
            <a:endParaRPr lang="en-DK" dirty="0"/>
          </a:p>
        </p:txBody>
      </p:sp>
    </p:spTree>
    <p:extLst>
      <p:ext uri="{BB962C8B-B14F-4D97-AF65-F5344CB8AC3E}">
        <p14:creationId xmlns:p14="http://schemas.microsoft.com/office/powerpoint/2010/main" val="156875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95C3539-ABA0-437A-8E54-CCFF480A473B}"/>
              </a:ext>
            </a:extLst>
          </p:cNvPr>
          <p:cNvSpPr>
            <a:spLocks noGrp="1"/>
          </p:cNvSpPr>
          <p:nvPr>
            <p:ph sz="half" idx="2"/>
          </p:nvPr>
        </p:nvSpPr>
        <p:spPr>
          <a:xfrm>
            <a:off x="446315" y="1306287"/>
            <a:ext cx="5993492" cy="5218338"/>
          </a:xfrm>
        </p:spPr>
        <p:txBody>
          <a:bodyPr>
            <a:normAutofit/>
          </a:bodyPr>
          <a:lstStyle/>
          <a:p>
            <a:r>
              <a:rPr lang="da-DK" dirty="0"/>
              <a:t>Havets økosystemer er meget forskellige og komplekse. De er på en måde mere tredimensionelle end landjordens biotoper, hvorfor mange marine organismer nemt kan flytte sig mere end dyr på land. </a:t>
            </a:r>
          </a:p>
          <a:p>
            <a:r>
              <a:rPr lang="da-DK" dirty="0"/>
              <a:t>For at gøre det mere overskueligt kan man inddele havet i forskellige biotoper. Disse biotoper kan både være i selve vandsøjlen men også på bunden. Eksempler</a:t>
            </a:r>
          </a:p>
          <a:p>
            <a:pPr lvl="1"/>
            <a:r>
              <a:rPr lang="da-DK" dirty="0"/>
              <a:t>Vader - som i Vadehavets kystområde</a:t>
            </a:r>
          </a:p>
          <a:p>
            <a:pPr lvl="1"/>
            <a:r>
              <a:rPr lang="da-DK" dirty="0"/>
              <a:t>Mudderbund – som ses nogle steder i Kattegat</a:t>
            </a:r>
          </a:p>
          <a:p>
            <a:pPr lvl="1"/>
            <a:r>
              <a:rPr lang="da-DK" dirty="0"/>
              <a:t>Stenrev – som både kan være kystnært, men også langt fra land og på større dybder</a:t>
            </a:r>
          </a:p>
          <a:p>
            <a:pPr lvl="1"/>
            <a:r>
              <a:rPr lang="da-DK" dirty="0"/>
              <a:t>”Pelagisk” – de åbne vandmasser</a:t>
            </a:r>
          </a:p>
          <a:p>
            <a:r>
              <a:rPr lang="da-DK" dirty="0"/>
              <a:t>Biotop er således betegnelsen for et mere afgrænset område i havet</a:t>
            </a:r>
            <a:endParaRPr lang="en-DK" dirty="0"/>
          </a:p>
        </p:txBody>
      </p:sp>
      <p:sp>
        <p:nvSpPr>
          <p:cNvPr id="3" name="Pladsholder til dato 2">
            <a:extLst>
              <a:ext uri="{FF2B5EF4-FFF2-40B4-BE49-F238E27FC236}">
                <a16:creationId xmlns:a16="http://schemas.microsoft.com/office/drawing/2014/main" id="{4C3E292C-6551-4473-93E7-614B30DA4453}"/>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56635756-5454-4559-B0DA-618F5F2DAE71}"/>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545395-42FB-474E-B79F-5AB496C7BAA2}"/>
              </a:ext>
            </a:extLst>
          </p:cNvPr>
          <p:cNvSpPr>
            <a:spLocks noGrp="1"/>
          </p:cNvSpPr>
          <p:nvPr>
            <p:ph type="sldNum" sz="quarter" idx="12"/>
          </p:nvPr>
        </p:nvSpPr>
        <p:spPr/>
        <p:txBody>
          <a:bodyPr/>
          <a:lstStyle/>
          <a:p>
            <a:r>
              <a:rPr lang="en-DK"/>
              <a:t>|  </a:t>
            </a:r>
            <a:fld id="{73361457-7C29-0A44-A4DD-374480AAC2F3}" type="slidenum">
              <a:rPr lang="en-DK" smtClean="0"/>
              <a:pPr/>
              <a:t>3</a:t>
            </a:fld>
            <a:r>
              <a:rPr lang="en-DK"/>
              <a:t>  |</a:t>
            </a:r>
            <a:endParaRPr lang="en-DK" dirty="0"/>
          </a:p>
        </p:txBody>
      </p:sp>
      <p:sp>
        <p:nvSpPr>
          <p:cNvPr id="6" name="Titel 5">
            <a:extLst>
              <a:ext uri="{FF2B5EF4-FFF2-40B4-BE49-F238E27FC236}">
                <a16:creationId xmlns:a16="http://schemas.microsoft.com/office/drawing/2014/main" id="{C5AADBF2-1C4E-4B8B-A792-AFFF7C0E7DEB}"/>
              </a:ext>
            </a:extLst>
          </p:cNvPr>
          <p:cNvSpPr>
            <a:spLocks noGrp="1"/>
          </p:cNvSpPr>
          <p:nvPr>
            <p:ph type="title"/>
          </p:nvPr>
        </p:nvSpPr>
        <p:spPr/>
        <p:txBody>
          <a:bodyPr/>
          <a:lstStyle/>
          <a:p>
            <a:r>
              <a:rPr lang="en-US" dirty="0" err="1"/>
              <a:t>Havets</a:t>
            </a:r>
            <a:r>
              <a:rPr lang="en-US" dirty="0"/>
              <a:t> </a:t>
            </a:r>
            <a:r>
              <a:rPr lang="en-US" dirty="0" err="1"/>
              <a:t>økosystemer</a:t>
            </a:r>
            <a:endParaRPr lang="en-DK" dirty="0"/>
          </a:p>
        </p:txBody>
      </p:sp>
      <p:pic>
        <p:nvPicPr>
          <p:cNvPr id="1026" name="Picture 2">
            <a:extLst>
              <a:ext uri="{FF2B5EF4-FFF2-40B4-BE49-F238E27FC236}">
                <a16:creationId xmlns:a16="http://schemas.microsoft.com/office/drawing/2014/main" id="{50C994BE-89E7-424E-BDFD-79F7780AD92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439806" y="1989136"/>
            <a:ext cx="5547106" cy="371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1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4E0B1CD-4F78-4797-818D-AB83FAC81454}"/>
              </a:ext>
            </a:extLst>
          </p:cNvPr>
          <p:cNvSpPr>
            <a:spLocks noGrp="1"/>
          </p:cNvSpPr>
          <p:nvPr>
            <p:ph sz="half" idx="2"/>
          </p:nvPr>
        </p:nvSpPr>
        <p:spPr/>
        <p:txBody>
          <a:bodyPr/>
          <a:lstStyle/>
          <a:p>
            <a:endParaRPr lang="en-DK"/>
          </a:p>
        </p:txBody>
      </p:sp>
      <p:sp>
        <p:nvSpPr>
          <p:cNvPr id="3" name="Pladsholder til dato 2">
            <a:extLst>
              <a:ext uri="{FF2B5EF4-FFF2-40B4-BE49-F238E27FC236}">
                <a16:creationId xmlns:a16="http://schemas.microsoft.com/office/drawing/2014/main" id="{7FED9819-4610-43D6-B1C0-5ABE6C5A7E82}"/>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710A2AAC-1D37-4832-972B-3847BC13A445}"/>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16C25AEA-2031-47C8-B5B4-A28EE73888A0}"/>
              </a:ext>
            </a:extLst>
          </p:cNvPr>
          <p:cNvSpPr>
            <a:spLocks noGrp="1"/>
          </p:cNvSpPr>
          <p:nvPr>
            <p:ph type="sldNum" sz="quarter" idx="12"/>
          </p:nvPr>
        </p:nvSpPr>
        <p:spPr/>
        <p:txBody>
          <a:bodyPr/>
          <a:lstStyle/>
          <a:p>
            <a:r>
              <a:rPr lang="en-DK"/>
              <a:t>|  </a:t>
            </a:r>
            <a:fld id="{73361457-7C29-0A44-A4DD-374480AAC2F3}" type="slidenum">
              <a:rPr lang="en-DK" smtClean="0"/>
              <a:pPr/>
              <a:t>4</a:t>
            </a:fld>
            <a:r>
              <a:rPr lang="en-DK"/>
              <a:t>  |</a:t>
            </a:r>
            <a:endParaRPr lang="en-DK" dirty="0"/>
          </a:p>
        </p:txBody>
      </p:sp>
      <p:sp>
        <p:nvSpPr>
          <p:cNvPr id="6" name="Titel 5">
            <a:extLst>
              <a:ext uri="{FF2B5EF4-FFF2-40B4-BE49-F238E27FC236}">
                <a16:creationId xmlns:a16="http://schemas.microsoft.com/office/drawing/2014/main" id="{5F906A43-8C33-4A64-9864-5CAC91B32869}"/>
              </a:ext>
            </a:extLst>
          </p:cNvPr>
          <p:cNvSpPr>
            <a:spLocks noGrp="1"/>
          </p:cNvSpPr>
          <p:nvPr>
            <p:ph type="title"/>
          </p:nvPr>
        </p:nvSpPr>
        <p:spPr/>
        <p:txBody>
          <a:bodyPr/>
          <a:lstStyle/>
          <a:p>
            <a:r>
              <a:rPr lang="en-US" dirty="0" err="1"/>
              <a:t>Havets</a:t>
            </a:r>
            <a:r>
              <a:rPr lang="en-US" dirty="0"/>
              <a:t> </a:t>
            </a:r>
            <a:r>
              <a:rPr lang="en-US" dirty="0" err="1"/>
              <a:t>økosystemer</a:t>
            </a:r>
            <a:endParaRPr lang="en-DK" dirty="0"/>
          </a:p>
        </p:txBody>
      </p:sp>
      <p:sp>
        <p:nvSpPr>
          <p:cNvPr id="7" name="Pladsholder til indhold 6">
            <a:extLst>
              <a:ext uri="{FF2B5EF4-FFF2-40B4-BE49-F238E27FC236}">
                <a16:creationId xmlns:a16="http://schemas.microsoft.com/office/drawing/2014/main" id="{3210EE99-65BD-4BDE-B0D9-6D46E9302898}"/>
              </a:ext>
            </a:extLst>
          </p:cNvPr>
          <p:cNvSpPr>
            <a:spLocks noGrp="1"/>
          </p:cNvSpPr>
          <p:nvPr>
            <p:ph sz="quarter" idx="13"/>
          </p:nvPr>
        </p:nvSpPr>
        <p:spPr/>
        <p:txBody>
          <a:bodyPr/>
          <a:lstStyle/>
          <a:p>
            <a:endParaRPr lang="en-DK" dirty="0"/>
          </a:p>
        </p:txBody>
      </p:sp>
      <p:pic>
        <p:nvPicPr>
          <p:cNvPr id="8" name="Google Shape;110;p3" descr="Tangskov - VIBORHER - Solrød">
            <a:extLst>
              <a:ext uri="{FF2B5EF4-FFF2-40B4-BE49-F238E27FC236}">
                <a16:creationId xmlns:a16="http://schemas.microsoft.com/office/drawing/2014/main" id="{EE45F174-906F-4D8E-B286-13F77AB50385}"/>
              </a:ext>
            </a:extLst>
          </p:cNvPr>
          <p:cNvPicPr preferRelativeResize="0"/>
          <p:nvPr/>
        </p:nvPicPr>
        <p:blipFill rotWithShape="1">
          <a:blip r:embed="rId3">
            <a:alphaModFix/>
          </a:blip>
          <a:srcRect/>
          <a:stretch/>
        </p:blipFill>
        <p:spPr>
          <a:xfrm>
            <a:off x="550866" y="1750221"/>
            <a:ext cx="3574025" cy="1793994"/>
          </a:xfrm>
          <a:prstGeom prst="rect">
            <a:avLst/>
          </a:prstGeom>
          <a:noFill/>
          <a:ln>
            <a:noFill/>
          </a:ln>
        </p:spPr>
      </p:pic>
      <p:pic>
        <p:nvPicPr>
          <p:cNvPr id="9" name="Google Shape;111;p3" descr="9 Dangerous Coral Reef Creatures">
            <a:extLst>
              <a:ext uri="{FF2B5EF4-FFF2-40B4-BE49-F238E27FC236}">
                <a16:creationId xmlns:a16="http://schemas.microsoft.com/office/drawing/2014/main" id="{7FD494B8-E84A-448F-BC20-9931CB7EF6AF}"/>
              </a:ext>
            </a:extLst>
          </p:cNvPr>
          <p:cNvPicPr preferRelativeResize="0"/>
          <p:nvPr/>
        </p:nvPicPr>
        <p:blipFill rotWithShape="1">
          <a:blip r:embed="rId4">
            <a:alphaModFix/>
          </a:blip>
          <a:srcRect/>
          <a:stretch/>
        </p:blipFill>
        <p:spPr>
          <a:xfrm>
            <a:off x="4275684" y="1761734"/>
            <a:ext cx="3468990" cy="1782481"/>
          </a:xfrm>
          <a:prstGeom prst="rect">
            <a:avLst/>
          </a:prstGeom>
          <a:noFill/>
          <a:ln>
            <a:noFill/>
          </a:ln>
        </p:spPr>
      </p:pic>
      <p:pic>
        <p:nvPicPr>
          <p:cNvPr id="10" name="Google Shape;112;p3" descr="Creating a lab mangrove helps to identify new | EurekAlert!">
            <a:extLst>
              <a:ext uri="{FF2B5EF4-FFF2-40B4-BE49-F238E27FC236}">
                <a16:creationId xmlns:a16="http://schemas.microsoft.com/office/drawing/2014/main" id="{A1C157CD-BAC8-460A-840F-7D73C9F2E4CE}"/>
              </a:ext>
            </a:extLst>
          </p:cNvPr>
          <p:cNvPicPr preferRelativeResize="0"/>
          <p:nvPr/>
        </p:nvPicPr>
        <p:blipFill rotWithShape="1">
          <a:blip r:embed="rId5">
            <a:alphaModFix/>
          </a:blip>
          <a:srcRect/>
          <a:stretch/>
        </p:blipFill>
        <p:spPr>
          <a:xfrm>
            <a:off x="7916317" y="1750221"/>
            <a:ext cx="3724817" cy="1805502"/>
          </a:xfrm>
          <a:prstGeom prst="rect">
            <a:avLst/>
          </a:prstGeom>
          <a:noFill/>
          <a:ln>
            <a:noFill/>
          </a:ln>
        </p:spPr>
      </p:pic>
      <p:pic>
        <p:nvPicPr>
          <p:cNvPr id="11" name="Google Shape;113;p3" descr="Naturvidenskab om livet i dybhavet - Ågård Frimenighed -">
            <a:extLst>
              <a:ext uri="{FF2B5EF4-FFF2-40B4-BE49-F238E27FC236}">
                <a16:creationId xmlns:a16="http://schemas.microsoft.com/office/drawing/2014/main" id="{5A67F579-724B-4ECE-B860-BCAE8758216A}"/>
              </a:ext>
            </a:extLst>
          </p:cNvPr>
          <p:cNvPicPr preferRelativeResize="0"/>
          <p:nvPr/>
        </p:nvPicPr>
        <p:blipFill rotWithShape="1">
          <a:blip r:embed="rId6">
            <a:alphaModFix/>
          </a:blip>
          <a:srcRect/>
          <a:stretch/>
        </p:blipFill>
        <p:spPr>
          <a:xfrm>
            <a:off x="544246" y="4230233"/>
            <a:ext cx="3604971" cy="2078492"/>
          </a:xfrm>
          <a:prstGeom prst="rect">
            <a:avLst/>
          </a:prstGeom>
          <a:noFill/>
          <a:ln>
            <a:noFill/>
          </a:ln>
        </p:spPr>
      </p:pic>
      <p:pic>
        <p:nvPicPr>
          <p:cNvPr id="12" name="Google Shape;114;p3" descr="Undervandsoptagelser fortæller om livet i ålegræsset i Roskilde Fjord -  Fiskepleje.dk">
            <a:extLst>
              <a:ext uri="{FF2B5EF4-FFF2-40B4-BE49-F238E27FC236}">
                <a16:creationId xmlns:a16="http://schemas.microsoft.com/office/drawing/2014/main" id="{45448C11-7942-4976-AD1C-631A75569287}"/>
              </a:ext>
            </a:extLst>
          </p:cNvPr>
          <p:cNvPicPr preferRelativeResize="0"/>
          <p:nvPr/>
        </p:nvPicPr>
        <p:blipFill rotWithShape="1">
          <a:blip r:embed="rId7">
            <a:alphaModFix/>
          </a:blip>
          <a:srcRect r="46455"/>
          <a:stretch/>
        </p:blipFill>
        <p:spPr>
          <a:xfrm>
            <a:off x="4275685" y="4241742"/>
            <a:ext cx="3468990" cy="2100064"/>
          </a:xfrm>
          <a:prstGeom prst="rect">
            <a:avLst/>
          </a:prstGeom>
          <a:noFill/>
          <a:ln>
            <a:noFill/>
          </a:ln>
        </p:spPr>
      </p:pic>
      <p:pic>
        <p:nvPicPr>
          <p:cNvPr id="13" name="Google Shape;115;p3" descr="Limfjorden har fået et nyt menneskeskabt stenrev | Nordjylland | DR">
            <a:extLst>
              <a:ext uri="{FF2B5EF4-FFF2-40B4-BE49-F238E27FC236}">
                <a16:creationId xmlns:a16="http://schemas.microsoft.com/office/drawing/2014/main" id="{93131A2D-01F6-4300-9AD2-781F1CE9A4C2}"/>
              </a:ext>
            </a:extLst>
          </p:cNvPr>
          <p:cNvPicPr preferRelativeResize="0"/>
          <p:nvPr/>
        </p:nvPicPr>
        <p:blipFill rotWithShape="1">
          <a:blip r:embed="rId8">
            <a:alphaModFix/>
          </a:blip>
          <a:srcRect/>
          <a:stretch/>
        </p:blipFill>
        <p:spPr>
          <a:xfrm>
            <a:off x="7960574" y="4207883"/>
            <a:ext cx="3724817" cy="2100064"/>
          </a:xfrm>
          <a:prstGeom prst="rect">
            <a:avLst/>
          </a:prstGeom>
          <a:noFill/>
          <a:ln>
            <a:noFill/>
          </a:ln>
        </p:spPr>
      </p:pic>
      <p:sp>
        <p:nvSpPr>
          <p:cNvPr id="15" name="Google Shape;116;p3">
            <a:extLst>
              <a:ext uri="{FF2B5EF4-FFF2-40B4-BE49-F238E27FC236}">
                <a16:creationId xmlns:a16="http://schemas.microsoft.com/office/drawing/2014/main" id="{DBF07E3F-FB6B-4557-95BB-09EAA0524CF3}"/>
              </a:ext>
            </a:extLst>
          </p:cNvPr>
          <p:cNvSpPr txBox="1"/>
          <p:nvPr/>
        </p:nvSpPr>
        <p:spPr>
          <a:xfrm>
            <a:off x="1765542" y="1392397"/>
            <a:ext cx="11446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Tangskove</a:t>
            </a:r>
            <a:endParaRPr sz="1800" dirty="0">
              <a:solidFill>
                <a:schemeClr val="dk1"/>
              </a:solidFill>
              <a:latin typeface="Calibri"/>
              <a:ea typeface="Calibri"/>
              <a:cs typeface="Calibri"/>
              <a:sym typeface="Calibri"/>
            </a:endParaRPr>
          </a:p>
        </p:txBody>
      </p:sp>
      <p:sp>
        <p:nvSpPr>
          <p:cNvPr id="17" name="Google Shape;117;p3">
            <a:extLst>
              <a:ext uri="{FF2B5EF4-FFF2-40B4-BE49-F238E27FC236}">
                <a16:creationId xmlns:a16="http://schemas.microsoft.com/office/drawing/2014/main" id="{E956CB0E-FE5C-4B2C-9947-74AD10491C27}"/>
              </a:ext>
            </a:extLst>
          </p:cNvPr>
          <p:cNvSpPr txBox="1"/>
          <p:nvPr/>
        </p:nvSpPr>
        <p:spPr>
          <a:xfrm>
            <a:off x="5509521" y="1380889"/>
            <a:ext cx="9570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Koralrev</a:t>
            </a:r>
            <a:endParaRPr sz="1800" dirty="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CB32EB2F-76D5-420D-BD1F-7CDB73A2752B}"/>
              </a:ext>
            </a:extLst>
          </p:cNvPr>
          <p:cNvSpPr txBox="1"/>
          <p:nvPr/>
        </p:nvSpPr>
        <p:spPr>
          <a:xfrm>
            <a:off x="8987463" y="1359395"/>
            <a:ext cx="16019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Mangroveskov</a:t>
            </a:r>
            <a:endParaRPr sz="1800" dirty="0">
              <a:solidFill>
                <a:schemeClr val="dk1"/>
              </a:solidFill>
              <a:latin typeface="Calibri"/>
              <a:ea typeface="Calibri"/>
              <a:cs typeface="Calibri"/>
              <a:sym typeface="Calibri"/>
            </a:endParaRPr>
          </a:p>
        </p:txBody>
      </p:sp>
      <p:sp>
        <p:nvSpPr>
          <p:cNvPr id="21" name="Google Shape;119;p3">
            <a:extLst>
              <a:ext uri="{FF2B5EF4-FFF2-40B4-BE49-F238E27FC236}">
                <a16:creationId xmlns:a16="http://schemas.microsoft.com/office/drawing/2014/main" id="{9A3A10AD-A49C-4733-80FD-83BF1F6AEB97}"/>
              </a:ext>
            </a:extLst>
          </p:cNvPr>
          <p:cNvSpPr txBox="1"/>
          <p:nvPr/>
        </p:nvSpPr>
        <p:spPr>
          <a:xfrm>
            <a:off x="1809212" y="3845764"/>
            <a:ext cx="10750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Dybhavet</a:t>
            </a:r>
            <a:endParaRPr sz="1800" dirty="0">
              <a:solidFill>
                <a:schemeClr val="dk1"/>
              </a:solidFill>
              <a:latin typeface="Calibri"/>
              <a:ea typeface="Calibri"/>
              <a:cs typeface="Calibri"/>
              <a:sym typeface="Calibri"/>
            </a:endParaRPr>
          </a:p>
        </p:txBody>
      </p:sp>
      <p:sp>
        <p:nvSpPr>
          <p:cNvPr id="24" name="Google Shape;120;p3">
            <a:extLst>
              <a:ext uri="{FF2B5EF4-FFF2-40B4-BE49-F238E27FC236}">
                <a16:creationId xmlns:a16="http://schemas.microsoft.com/office/drawing/2014/main" id="{729D58A5-80FB-4E8A-B63A-9676ABBA295F}"/>
              </a:ext>
            </a:extLst>
          </p:cNvPr>
          <p:cNvSpPr txBox="1"/>
          <p:nvPr/>
        </p:nvSpPr>
        <p:spPr>
          <a:xfrm>
            <a:off x="5734878" y="3860901"/>
            <a:ext cx="938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Ålegræs</a:t>
            </a:r>
            <a:endParaRPr sz="1800" dirty="0">
              <a:solidFill>
                <a:schemeClr val="dk1"/>
              </a:solidFill>
              <a:latin typeface="Calibri"/>
              <a:ea typeface="Calibri"/>
              <a:cs typeface="Calibri"/>
              <a:sym typeface="Calibri"/>
            </a:endParaRPr>
          </a:p>
        </p:txBody>
      </p:sp>
      <p:sp>
        <p:nvSpPr>
          <p:cNvPr id="25" name="Google Shape;121;p3">
            <a:extLst>
              <a:ext uri="{FF2B5EF4-FFF2-40B4-BE49-F238E27FC236}">
                <a16:creationId xmlns:a16="http://schemas.microsoft.com/office/drawing/2014/main" id="{B840CF74-88E0-41F5-B36F-BCC806D3D222}"/>
              </a:ext>
            </a:extLst>
          </p:cNvPr>
          <p:cNvSpPr txBox="1"/>
          <p:nvPr/>
        </p:nvSpPr>
        <p:spPr>
          <a:xfrm>
            <a:off x="9200875" y="3840885"/>
            <a:ext cx="8977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Stenrev</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996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2E63309-031F-4BBA-BCF8-11817269748A}"/>
              </a:ext>
            </a:extLst>
          </p:cNvPr>
          <p:cNvSpPr>
            <a:spLocks noGrp="1"/>
          </p:cNvSpPr>
          <p:nvPr>
            <p:ph sz="half" idx="2"/>
          </p:nvPr>
        </p:nvSpPr>
        <p:spPr>
          <a:xfrm>
            <a:off x="550865" y="1773239"/>
            <a:ext cx="4960929" cy="4535487"/>
          </a:xfrm>
        </p:spPr>
        <p:txBody>
          <a:bodyPr>
            <a:normAutofit/>
          </a:bodyPr>
          <a:lstStyle/>
          <a:p>
            <a:r>
              <a:rPr lang="da-DK" sz="2800" dirty="0"/>
              <a:t>Forandringerne sker også lige her i vores baghave. </a:t>
            </a:r>
          </a:p>
          <a:p>
            <a:r>
              <a:rPr lang="da-DK" sz="2800" dirty="0"/>
              <a:t>Faktisk er de have, som omgiver Danmark nogle et af de mest udnyttede og menneskepåvirkede have i hele verden.</a:t>
            </a:r>
          </a:p>
          <a:p>
            <a:r>
              <a:rPr lang="da-DK" sz="2800" dirty="0"/>
              <a:t>Og det har betydning for mulighederne for at bevare biodiversiteten i havene.</a:t>
            </a:r>
          </a:p>
          <a:p>
            <a:r>
              <a:rPr lang="da-DK" sz="2800" dirty="0"/>
              <a:t>Det er derfor vigtigt, at vi observerer og måler biodiversiteten i de danske have for at forstå udviklingen.</a:t>
            </a:r>
          </a:p>
          <a:p>
            <a:endParaRPr lang="da-DK" sz="2100" dirty="0"/>
          </a:p>
        </p:txBody>
      </p:sp>
      <p:sp>
        <p:nvSpPr>
          <p:cNvPr id="3" name="Pladsholder til dato 2">
            <a:extLst>
              <a:ext uri="{FF2B5EF4-FFF2-40B4-BE49-F238E27FC236}">
                <a16:creationId xmlns:a16="http://schemas.microsoft.com/office/drawing/2014/main" id="{E1D9CFC7-FB3F-465E-8EE7-A7EBBCC5D387}"/>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E2ABB2A7-8326-406C-91E1-525C286D258A}"/>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E6AC7D9-BC78-4544-9142-BB55936952D9}"/>
              </a:ext>
            </a:extLst>
          </p:cNvPr>
          <p:cNvSpPr>
            <a:spLocks noGrp="1"/>
          </p:cNvSpPr>
          <p:nvPr>
            <p:ph type="sldNum" sz="quarter" idx="12"/>
          </p:nvPr>
        </p:nvSpPr>
        <p:spPr/>
        <p:txBody>
          <a:bodyPr/>
          <a:lstStyle/>
          <a:p>
            <a:r>
              <a:rPr lang="en-DK"/>
              <a:t>|  </a:t>
            </a:r>
            <a:fld id="{73361457-7C29-0A44-A4DD-374480AAC2F3}" type="slidenum">
              <a:rPr lang="en-DK" smtClean="0"/>
              <a:pPr/>
              <a:t>5</a:t>
            </a:fld>
            <a:r>
              <a:rPr lang="en-DK"/>
              <a:t>  |</a:t>
            </a:r>
            <a:endParaRPr lang="en-DK" dirty="0"/>
          </a:p>
        </p:txBody>
      </p:sp>
      <p:sp>
        <p:nvSpPr>
          <p:cNvPr id="6" name="Titel 5">
            <a:extLst>
              <a:ext uri="{FF2B5EF4-FFF2-40B4-BE49-F238E27FC236}">
                <a16:creationId xmlns:a16="http://schemas.microsoft.com/office/drawing/2014/main" id="{57D0FB1F-5304-4924-A5F8-14A8C7EEE7E0}"/>
              </a:ext>
            </a:extLst>
          </p:cNvPr>
          <p:cNvSpPr>
            <a:spLocks noGrp="1"/>
          </p:cNvSpPr>
          <p:nvPr>
            <p:ph type="title"/>
          </p:nvPr>
        </p:nvSpPr>
        <p:spPr/>
        <p:txBody>
          <a:bodyPr/>
          <a:lstStyle/>
          <a:p>
            <a:r>
              <a:rPr lang="da-DK" dirty="0"/>
              <a:t>Danmarks ”baghave”</a:t>
            </a:r>
            <a:endParaRPr lang="en-DK" dirty="0"/>
          </a:p>
        </p:txBody>
      </p:sp>
      <p:pic>
        <p:nvPicPr>
          <p:cNvPr id="7" name="Picture 6"/>
          <p:cNvPicPr>
            <a:picLocks noChangeAspect="1"/>
          </p:cNvPicPr>
          <p:nvPr/>
        </p:nvPicPr>
        <p:blipFill rotWithShape="1">
          <a:blip r:embed="rId3"/>
          <a:srcRect l="33822" t="30463" r="23641" b="8029"/>
          <a:stretch/>
        </p:blipFill>
        <p:spPr>
          <a:xfrm>
            <a:off x="5762625" y="1466851"/>
            <a:ext cx="5562600" cy="4524374"/>
          </a:xfrm>
          <a:prstGeom prst="rect">
            <a:avLst/>
          </a:prstGeom>
        </p:spPr>
      </p:pic>
      <p:sp>
        <p:nvSpPr>
          <p:cNvPr id="11" name="Pladsholder til sidefod 3">
            <a:extLst>
              <a:ext uri="{FF2B5EF4-FFF2-40B4-BE49-F238E27FC236}">
                <a16:creationId xmlns:a16="http://schemas.microsoft.com/office/drawing/2014/main" id="{E2ABB2A7-8326-406C-91E1-525C286D258A}"/>
              </a:ext>
            </a:extLst>
          </p:cNvPr>
          <p:cNvSpPr txBox="1">
            <a:spLocks/>
          </p:cNvSpPr>
          <p:nvPr/>
        </p:nvSpPr>
        <p:spPr>
          <a:xfrm>
            <a:off x="5705645" y="6064249"/>
            <a:ext cx="9234487" cy="217488"/>
          </a:xfrm>
          <a:prstGeom prst="rect">
            <a:avLst/>
          </a:prstGeom>
        </p:spPr>
        <p:txBody>
          <a:bodyPr vert="horz" lIns="0" tIns="0" rIns="0" bIns="21600" rtlCol="0" anchor="b"/>
          <a:lstStyle>
            <a:defPPr>
              <a:defRPr lang="en-DK"/>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Kilde</a:t>
            </a:r>
            <a:r>
              <a:rPr lang="en-US" dirty="0"/>
              <a:t>: European Environment Agency (2019) Marine messages II, p35. </a:t>
            </a:r>
            <a:r>
              <a:rPr lang="en-US" dirty="0" err="1"/>
              <a:t>Avilable</a:t>
            </a:r>
            <a:r>
              <a:rPr lang="en-US" dirty="0"/>
              <a:t>  https://www.eea.europa.eu/publications/marine-messages-2</a:t>
            </a:r>
            <a:endParaRPr lang="en-DK" dirty="0"/>
          </a:p>
        </p:txBody>
      </p:sp>
    </p:spTree>
    <p:extLst>
      <p:ext uri="{BB962C8B-B14F-4D97-AF65-F5344CB8AC3E}">
        <p14:creationId xmlns:p14="http://schemas.microsoft.com/office/powerpoint/2010/main" val="279696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6</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da-DK" dirty="0"/>
              <a:t>Marinbiodiversitet i </a:t>
            </a:r>
            <a:r>
              <a:rPr lang="da-DK" dirty="0" err="1"/>
              <a:t>danmark</a:t>
            </a:r>
            <a:endParaRPr lang="en-DK" dirty="0"/>
          </a:p>
        </p:txBody>
      </p:sp>
      <p:pic>
        <p:nvPicPr>
          <p:cNvPr id="8" name="Google Shape;157;p7" descr="Til kamp mod muslingeskrab - Læs hele artiklen | Nordjyske.dk">
            <a:extLst>
              <a:ext uri="{FF2B5EF4-FFF2-40B4-BE49-F238E27FC236}">
                <a16:creationId xmlns:a16="http://schemas.microsoft.com/office/drawing/2014/main" id="{14390B7D-4160-4D6F-8B4C-EA3FA8FCB6D5}"/>
              </a:ext>
            </a:extLst>
          </p:cNvPr>
          <p:cNvPicPr preferRelativeResize="0">
            <a:picLocks noGrp="1"/>
          </p:cNvPicPr>
          <p:nvPr>
            <p:ph sz="quarter" idx="13"/>
          </p:nvPr>
        </p:nvPicPr>
        <p:blipFill rotWithShape="1">
          <a:blip r:embed="rId3">
            <a:alphaModFix/>
          </a:blip>
          <a:srcRect/>
          <a:stretch/>
        </p:blipFill>
        <p:spPr>
          <a:xfrm>
            <a:off x="550863" y="1565910"/>
            <a:ext cx="3381057" cy="2045970"/>
          </a:xfrm>
          <a:prstGeom prst="rect">
            <a:avLst/>
          </a:prstGeom>
          <a:noFill/>
          <a:ln>
            <a:noFill/>
          </a:ln>
        </p:spPr>
      </p:pic>
      <p:pic>
        <p:nvPicPr>
          <p:cNvPr id="9" name="Google Shape;156;p7" descr="Hunderevet tilslutter sig kritik af kystsikring - sn.dk - Halsnæs">
            <a:extLst>
              <a:ext uri="{FF2B5EF4-FFF2-40B4-BE49-F238E27FC236}">
                <a16:creationId xmlns:a16="http://schemas.microsoft.com/office/drawing/2014/main" id="{B93819D4-A050-4700-B208-1A369ACDA611}"/>
              </a:ext>
            </a:extLst>
          </p:cNvPr>
          <p:cNvPicPr preferRelativeResize="0"/>
          <p:nvPr/>
        </p:nvPicPr>
        <p:blipFill rotWithShape="1">
          <a:blip r:embed="rId4">
            <a:alphaModFix/>
          </a:blip>
          <a:srcRect/>
          <a:stretch/>
        </p:blipFill>
        <p:spPr>
          <a:xfrm>
            <a:off x="4336299" y="1606997"/>
            <a:ext cx="3519399" cy="2004884"/>
          </a:xfrm>
          <a:prstGeom prst="rect">
            <a:avLst/>
          </a:prstGeom>
          <a:noFill/>
          <a:ln>
            <a:noFill/>
          </a:ln>
        </p:spPr>
      </p:pic>
      <p:pic>
        <p:nvPicPr>
          <p:cNvPr id="10" name="Google Shape;155;p7" descr="Orsted Partners With World Wide Fund for Nature Denmark">
            <a:extLst>
              <a:ext uri="{FF2B5EF4-FFF2-40B4-BE49-F238E27FC236}">
                <a16:creationId xmlns:a16="http://schemas.microsoft.com/office/drawing/2014/main" id="{C112E2AF-B22D-4DEC-8FBB-C656B5F266A0}"/>
              </a:ext>
            </a:extLst>
          </p:cNvPr>
          <p:cNvPicPr preferRelativeResize="0"/>
          <p:nvPr/>
        </p:nvPicPr>
        <p:blipFill rotWithShape="1">
          <a:blip r:embed="rId5">
            <a:alphaModFix/>
          </a:blip>
          <a:srcRect/>
          <a:stretch/>
        </p:blipFill>
        <p:spPr>
          <a:xfrm>
            <a:off x="8260076" y="1606997"/>
            <a:ext cx="3381059" cy="2004883"/>
          </a:xfrm>
          <a:prstGeom prst="rect">
            <a:avLst/>
          </a:prstGeom>
          <a:noFill/>
          <a:ln>
            <a:noFill/>
          </a:ln>
        </p:spPr>
      </p:pic>
      <p:pic>
        <p:nvPicPr>
          <p:cNvPr id="12" name="Google Shape;158;p7" descr="På tur i Vadehavet | Vadehavskysten">
            <a:extLst>
              <a:ext uri="{FF2B5EF4-FFF2-40B4-BE49-F238E27FC236}">
                <a16:creationId xmlns:a16="http://schemas.microsoft.com/office/drawing/2014/main" id="{E3E23E9B-09C0-4F06-A263-66707784232A}"/>
              </a:ext>
            </a:extLst>
          </p:cNvPr>
          <p:cNvPicPr preferRelativeResize="0"/>
          <p:nvPr/>
        </p:nvPicPr>
        <p:blipFill rotWithShape="1">
          <a:blip r:embed="rId6">
            <a:alphaModFix/>
          </a:blip>
          <a:srcRect r="17205"/>
          <a:stretch/>
        </p:blipFill>
        <p:spPr>
          <a:xfrm>
            <a:off x="536773" y="4302259"/>
            <a:ext cx="3395147" cy="1979662"/>
          </a:xfrm>
          <a:prstGeom prst="rect">
            <a:avLst/>
          </a:prstGeom>
          <a:noFill/>
          <a:ln>
            <a:noFill/>
          </a:ln>
        </p:spPr>
      </p:pic>
      <p:pic>
        <p:nvPicPr>
          <p:cNvPr id="13" name="Google Shape;159;p7" descr="Overraskede forskere: Tangskove sluger mere CO2 end forventet - politiken.dk">
            <a:extLst>
              <a:ext uri="{FF2B5EF4-FFF2-40B4-BE49-F238E27FC236}">
                <a16:creationId xmlns:a16="http://schemas.microsoft.com/office/drawing/2014/main" id="{31D76606-A803-4B7F-BADE-F6A0FD682C59}"/>
              </a:ext>
            </a:extLst>
          </p:cNvPr>
          <p:cNvPicPr preferRelativeResize="0"/>
          <p:nvPr/>
        </p:nvPicPr>
        <p:blipFill rotWithShape="1">
          <a:blip r:embed="rId7">
            <a:alphaModFix/>
          </a:blip>
          <a:srcRect/>
          <a:stretch/>
        </p:blipFill>
        <p:spPr>
          <a:xfrm>
            <a:off x="4336300" y="4302259"/>
            <a:ext cx="3519398" cy="1979662"/>
          </a:xfrm>
          <a:prstGeom prst="rect">
            <a:avLst/>
          </a:prstGeom>
          <a:noFill/>
          <a:ln>
            <a:noFill/>
          </a:ln>
        </p:spPr>
      </p:pic>
      <p:pic>
        <p:nvPicPr>
          <p:cNvPr id="14" name="Google Shape;160;p7" descr="Rødspættedissektion (MB - 1a12 )">
            <a:extLst>
              <a:ext uri="{FF2B5EF4-FFF2-40B4-BE49-F238E27FC236}">
                <a16:creationId xmlns:a16="http://schemas.microsoft.com/office/drawing/2014/main" id="{AE90010A-4A24-40E8-824B-C2B89F3BB708}"/>
              </a:ext>
            </a:extLst>
          </p:cNvPr>
          <p:cNvPicPr preferRelativeResize="0"/>
          <p:nvPr/>
        </p:nvPicPr>
        <p:blipFill rotWithShape="1">
          <a:blip r:embed="rId8">
            <a:alphaModFix/>
          </a:blip>
          <a:srcRect b="22105"/>
          <a:stretch/>
        </p:blipFill>
        <p:spPr>
          <a:xfrm>
            <a:off x="8274101" y="4302259"/>
            <a:ext cx="3381126" cy="1975304"/>
          </a:xfrm>
          <a:prstGeom prst="rect">
            <a:avLst/>
          </a:prstGeom>
          <a:noFill/>
          <a:ln>
            <a:noFill/>
          </a:ln>
        </p:spPr>
      </p:pic>
      <p:sp>
        <p:nvSpPr>
          <p:cNvPr id="15" name="Google Shape;161;p7">
            <a:extLst>
              <a:ext uri="{FF2B5EF4-FFF2-40B4-BE49-F238E27FC236}">
                <a16:creationId xmlns:a16="http://schemas.microsoft.com/office/drawing/2014/main" id="{060CA882-6E57-4689-B501-7F5A02E624B9}"/>
              </a:ext>
            </a:extLst>
          </p:cNvPr>
          <p:cNvSpPr txBox="1"/>
          <p:nvPr/>
        </p:nvSpPr>
        <p:spPr>
          <a:xfrm>
            <a:off x="1362825" y="1213630"/>
            <a:ext cx="17430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Muslingebanker</a:t>
            </a:r>
            <a:endParaRPr sz="1800" dirty="0">
              <a:solidFill>
                <a:schemeClr val="dk1"/>
              </a:solidFill>
              <a:latin typeface="Calibri"/>
              <a:ea typeface="Calibri"/>
              <a:cs typeface="Calibri"/>
              <a:sym typeface="Calibri"/>
            </a:endParaRPr>
          </a:p>
        </p:txBody>
      </p:sp>
      <p:sp>
        <p:nvSpPr>
          <p:cNvPr id="16" name="Google Shape;164;p7">
            <a:extLst>
              <a:ext uri="{FF2B5EF4-FFF2-40B4-BE49-F238E27FC236}">
                <a16:creationId xmlns:a16="http://schemas.microsoft.com/office/drawing/2014/main" id="{1F2FCCD4-B296-42B5-99F5-59355A028E31}"/>
              </a:ext>
            </a:extLst>
          </p:cNvPr>
          <p:cNvSpPr txBox="1"/>
          <p:nvPr/>
        </p:nvSpPr>
        <p:spPr>
          <a:xfrm>
            <a:off x="1647934" y="3929529"/>
            <a:ext cx="11728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Vadehavet</a:t>
            </a:r>
            <a:endParaRPr sz="1800" dirty="0">
              <a:solidFill>
                <a:schemeClr val="dk1"/>
              </a:solidFill>
              <a:latin typeface="Calibri"/>
              <a:ea typeface="Calibri"/>
              <a:cs typeface="Calibri"/>
              <a:sym typeface="Calibri"/>
            </a:endParaRPr>
          </a:p>
        </p:txBody>
      </p:sp>
      <p:sp>
        <p:nvSpPr>
          <p:cNvPr id="19" name="Google Shape;162;p7">
            <a:extLst>
              <a:ext uri="{FF2B5EF4-FFF2-40B4-BE49-F238E27FC236}">
                <a16:creationId xmlns:a16="http://schemas.microsoft.com/office/drawing/2014/main" id="{FAF535CA-F2D1-4E1F-B97F-DFBBBB1649A4}"/>
              </a:ext>
            </a:extLst>
          </p:cNvPr>
          <p:cNvSpPr txBox="1"/>
          <p:nvPr/>
        </p:nvSpPr>
        <p:spPr>
          <a:xfrm>
            <a:off x="5647127" y="1237665"/>
            <a:ext cx="8977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Stenrev</a:t>
            </a:r>
            <a:endParaRPr sz="1800" dirty="0">
              <a:solidFill>
                <a:schemeClr val="dk1"/>
              </a:solidFill>
              <a:latin typeface="Calibri"/>
              <a:ea typeface="Calibri"/>
              <a:cs typeface="Calibri"/>
              <a:sym typeface="Calibri"/>
            </a:endParaRPr>
          </a:p>
        </p:txBody>
      </p:sp>
      <p:sp>
        <p:nvSpPr>
          <p:cNvPr id="20" name="Google Shape;165;p7">
            <a:extLst>
              <a:ext uri="{FF2B5EF4-FFF2-40B4-BE49-F238E27FC236}">
                <a16:creationId xmlns:a16="http://schemas.microsoft.com/office/drawing/2014/main" id="{204E38C7-154C-4DAB-B823-D19CFFA66D24}"/>
              </a:ext>
            </a:extLst>
          </p:cNvPr>
          <p:cNvSpPr txBox="1"/>
          <p:nvPr/>
        </p:nvSpPr>
        <p:spPr>
          <a:xfrm>
            <a:off x="5580247" y="3936380"/>
            <a:ext cx="10315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Tangskov</a:t>
            </a:r>
            <a:endParaRPr sz="1800" dirty="0">
              <a:solidFill>
                <a:schemeClr val="dk1"/>
              </a:solidFill>
              <a:latin typeface="Calibri"/>
              <a:ea typeface="Calibri"/>
              <a:cs typeface="Calibri"/>
              <a:sym typeface="Calibri"/>
            </a:endParaRPr>
          </a:p>
        </p:txBody>
      </p:sp>
      <p:sp>
        <p:nvSpPr>
          <p:cNvPr id="21" name="Google Shape;163;p7">
            <a:extLst>
              <a:ext uri="{FF2B5EF4-FFF2-40B4-BE49-F238E27FC236}">
                <a16:creationId xmlns:a16="http://schemas.microsoft.com/office/drawing/2014/main" id="{3046E7A7-0D46-44D6-8ACB-3B526DE08E28}"/>
              </a:ext>
            </a:extLst>
          </p:cNvPr>
          <p:cNvSpPr txBox="1"/>
          <p:nvPr/>
        </p:nvSpPr>
        <p:spPr>
          <a:xfrm>
            <a:off x="9316279" y="1237665"/>
            <a:ext cx="938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Ålegræs</a:t>
            </a:r>
            <a:endParaRPr sz="1800" dirty="0">
              <a:solidFill>
                <a:schemeClr val="dk1"/>
              </a:solidFill>
              <a:latin typeface="Calibri"/>
              <a:ea typeface="Calibri"/>
              <a:cs typeface="Calibri"/>
              <a:sym typeface="Calibri"/>
            </a:endParaRPr>
          </a:p>
        </p:txBody>
      </p:sp>
      <p:sp>
        <p:nvSpPr>
          <p:cNvPr id="23" name="Google Shape;166;p7">
            <a:extLst>
              <a:ext uri="{FF2B5EF4-FFF2-40B4-BE49-F238E27FC236}">
                <a16:creationId xmlns:a16="http://schemas.microsoft.com/office/drawing/2014/main" id="{16E979F4-FEFB-4886-9F08-B1CF735E337F}"/>
              </a:ext>
            </a:extLst>
          </p:cNvPr>
          <p:cNvSpPr txBox="1"/>
          <p:nvPr/>
        </p:nvSpPr>
        <p:spPr>
          <a:xfrm>
            <a:off x="9398643" y="3927584"/>
            <a:ext cx="11320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dirty="0">
                <a:solidFill>
                  <a:schemeClr val="dk1"/>
                </a:solidFill>
                <a:latin typeface="Calibri"/>
                <a:ea typeface="Calibri"/>
                <a:cs typeface="Calibri"/>
                <a:sym typeface="Calibri"/>
              </a:rPr>
              <a:t>Sandbund</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6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EF7A6C2-F0C8-475C-B40D-97FC92B64A5B}"/>
              </a:ext>
            </a:extLst>
          </p:cNvPr>
          <p:cNvSpPr>
            <a:spLocks noGrp="1"/>
          </p:cNvSpPr>
          <p:nvPr>
            <p:ph sz="half" idx="2"/>
          </p:nvPr>
        </p:nvSpPr>
        <p:spPr/>
        <p:txBody>
          <a:bodyPr>
            <a:normAutofit lnSpcReduction="10000"/>
          </a:bodyPr>
          <a:lstStyle/>
          <a:p>
            <a:r>
              <a:rPr lang="da-DK" dirty="0"/>
              <a:t>Der findes mange forskellige habitater/biotoper, som er vigtige i Danmark., f.eks. er ålegræs og stenrev vigtige for megen fiskeyngel</a:t>
            </a:r>
          </a:p>
          <a:p>
            <a:r>
              <a:rPr lang="da-DK" dirty="0"/>
              <a:t>Ålegræs er også vigtig for store processer som lagring af </a:t>
            </a:r>
            <a:r>
              <a:rPr lang="en-US" b="0" i="0" dirty="0">
                <a:solidFill>
                  <a:srgbClr val="000000"/>
                </a:solidFill>
                <a:effectLst/>
              </a:rPr>
              <a:t>CO₂</a:t>
            </a:r>
            <a:r>
              <a:rPr lang="da-DK" dirty="0"/>
              <a:t>. </a:t>
            </a:r>
          </a:p>
          <a:p>
            <a:r>
              <a:rPr lang="da-DK" dirty="0"/>
              <a:t>Vadehavet er hjem for mange forskellige arter, og især fugle er afhængige af dette område.</a:t>
            </a:r>
          </a:p>
          <a:p>
            <a:r>
              <a:rPr lang="da-DK" dirty="0"/>
              <a:t>Biodiversiteten i de danske farvande er truet af fiskeri med bundtrawl og iltsvind. </a:t>
            </a:r>
          </a:p>
          <a:p>
            <a:r>
              <a:rPr lang="da-DK" dirty="0"/>
              <a:t>Det skyldes bl.a. udledning af næringssalte samt miljøgifte</a:t>
            </a:r>
            <a:endParaRPr lang="en-DK" dirty="0"/>
          </a:p>
        </p:txBody>
      </p:sp>
      <p:sp>
        <p:nvSpPr>
          <p:cNvPr id="3" name="Pladsholder til dato 2">
            <a:extLst>
              <a:ext uri="{FF2B5EF4-FFF2-40B4-BE49-F238E27FC236}">
                <a16:creationId xmlns:a16="http://schemas.microsoft.com/office/drawing/2014/main" id="{92703E5A-A247-4FAF-BF00-0F37EE895971}"/>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40ED65AA-398F-4224-8D8C-F66174EFC2B5}"/>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C5BD409C-BB68-4AF4-866D-AEB925A4328C}"/>
              </a:ext>
            </a:extLst>
          </p:cNvPr>
          <p:cNvSpPr>
            <a:spLocks noGrp="1"/>
          </p:cNvSpPr>
          <p:nvPr>
            <p:ph type="sldNum" sz="quarter" idx="12"/>
          </p:nvPr>
        </p:nvSpPr>
        <p:spPr/>
        <p:txBody>
          <a:bodyPr/>
          <a:lstStyle/>
          <a:p>
            <a:r>
              <a:rPr lang="en-DK"/>
              <a:t>|  </a:t>
            </a:r>
            <a:fld id="{73361457-7C29-0A44-A4DD-374480AAC2F3}" type="slidenum">
              <a:rPr lang="en-DK" smtClean="0"/>
              <a:pPr/>
              <a:t>7</a:t>
            </a:fld>
            <a:r>
              <a:rPr lang="en-DK"/>
              <a:t>  |</a:t>
            </a:r>
            <a:endParaRPr lang="en-DK" dirty="0"/>
          </a:p>
        </p:txBody>
      </p:sp>
      <p:sp>
        <p:nvSpPr>
          <p:cNvPr id="6" name="Titel 5">
            <a:extLst>
              <a:ext uri="{FF2B5EF4-FFF2-40B4-BE49-F238E27FC236}">
                <a16:creationId xmlns:a16="http://schemas.microsoft.com/office/drawing/2014/main" id="{20E6E592-9044-4F20-B389-DA2605B83902}"/>
              </a:ext>
            </a:extLst>
          </p:cNvPr>
          <p:cNvSpPr>
            <a:spLocks noGrp="1"/>
          </p:cNvSpPr>
          <p:nvPr>
            <p:ph type="title"/>
          </p:nvPr>
        </p:nvSpPr>
        <p:spPr/>
        <p:txBody>
          <a:bodyPr/>
          <a:lstStyle/>
          <a:p>
            <a:r>
              <a:rPr lang="en-US" dirty="0" err="1"/>
              <a:t>Habitater</a:t>
            </a:r>
            <a:r>
              <a:rPr lang="en-US" dirty="0"/>
              <a:t>/</a:t>
            </a:r>
            <a:r>
              <a:rPr lang="en-US" dirty="0" err="1"/>
              <a:t>biotoper</a:t>
            </a:r>
            <a:endParaRPr lang="en-DK" dirty="0"/>
          </a:p>
        </p:txBody>
      </p:sp>
      <p:sp>
        <p:nvSpPr>
          <p:cNvPr id="7" name="Pladsholder til indhold 6">
            <a:extLst>
              <a:ext uri="{FF2B5EF4-FFF2-40B4-BE49-F238E27FC236}">
                <a16:creationId xmlns:a16="http://schemas.microsoft.com/office/drawing/2014/main" id="{5B967A59-5116-41C7-B16D-B85B2A2D274E}"/>
              </a:ext>
            </a:extLst>
          </p:cNvPr>
          <p:cNvSpPr>
            <a:spLocks noGrp="1"/>
          </p:cNvSpPr>
          <p:nvPr>
            <p:ph sz="quarter" idx="13"/>
          </p:nvPr>
        </p:nvSpPr>
        <p:spPr>
          <a:xfrm>
            <a:off x="10590140" y="2567791"/>
            <a:ext cx="1219701" cy="2305319"/>
          </a:xfrm>
        </p:spPr>
        <p:txBody>
          <a:bodyPr/>
          <a:lstStyle/>
          <a:p>
            <a:pPr marL="457200" indent="-457200">
              <a:lnSpc>
                <a:spcPct val="100000"/>
              </a:lnSpc>
              <a:spcBef>
                <a:spcPts val="0"/>
              </a:spcBef>
              <a:buClr>
                <a:schemeClr val="dk1"/>
              </a:buClr>
              <a:buSzPts val="1200"/>
            </a:pPr>
            <a:endParaRPr lang="da-DK" dirty="0"/>
          </a:p>
          <a:p>
            <a:endParaRPr lang="en-DK" dirty="0"/>
          </a:p>
        </p:txBody>
      </p:sp>
      <p:pic>
        <p:nvPicPr>
          <p:cNvPr id="2050" name="Picture 2" descr="miljøberedskab | lex.dk – Den Store Danske">
            <a:extLst>
              <a:ext uri="{FF2B5EF4-FFF2-40B4-BE49-F238E27FC236}">
                <a16:creationId xmlns:a16="http://schemas.microsoft.com/office/drawing/2014/main" id="{316D5306-C1C4-421A-A796-543260CCC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2" y="1931017"/>
            <a:ext cx="5751633" cy="384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36F9-11A2-D442-B8B8-A9D3D39D17A9}"/>
              </a:ext>
            </a:extLst>
          </p:cNvPr>
          <p:cNvSpPr>
            <a:spLocks noGrp="1"/>
          </p:cNvSpPr>
          <p:nvPr>
            <p:ph type="title"/>
          </p:nvPr>
        </p:nvSpPr>
        <p:spPr/>
        <p:txBody>
          <a:bodyPr/>
          <a:lstStyle/>
          <a:p>
            <a:r>
              <a:rPr lang="en-US" dirty="0" err="1"/>
              <a:t>Hvordan</a:t>
            </a:r>
            <a:r>
              <a:rPr lang="en-US" dirty="0"/>
              <a:t> </a:t>
            </a:r>
            <a:r>
              <a:rPr lang="en-US" dirty="0" err="1"/>
              <a:t>måler</a:t>
            </a:r>
            <a:r>
              <a:rPr lang="en-US" dirty="0"/>
              <a:t> man </a:t>
            </a:r>
            <a:r>
              <a:rPr lang="en-US" dirty="0" err="1"/>
              <a:t>biodiversitet</a:t>
            </a:r>
            <a:r>
              <a:rPr lang="en-US" dirty="0"/>
              <a:t>?</a:t>
            </a:r>
            <a:endParaRPr lang="en-DK" dirty="0"/>
          </a:p>
        </p:txBody>
      </p:sp>
      <p:sp>
        <p:nvSpPr>
          <p:cNvPr id="6" name="Footer Placeholder 5">
            <a:extLst>
              <a:ext uri="{FF2B5EF4-FFF2-40B4-BE49-F238E27FC236}">
                <a16:creationId xmlns:a16="http://schemas.microsoft.com/office/drawing/2014/main" id="{36F1122C-CE3E-0D41-93C2-C9C78CFF7646}"/>
              </a:ext>
            </a:extLst>
          </p:cNvPr>
          <p:cNvSpPr>
            <a:spLocks noGrp="1"/>
          </p:cNvSpPr>
          <p:nvPr>
            <p:ph type="ftr" sz="quarter" idx="18"/>
          </p:nvPr>
        </p:nvSpPr>
        <p:spPr/>
        <p:txBody>
          <a:bodyPr/>
          <a:lstStyle/>
          <a:p>
            <a:pPr algn="l"/>
            <a:r>
              <a:rPr lang="en-US"/>
              <a:t>verdensmålene.dk</a:t>
            </a:r>
            <a:endParaRPr lang="en-DK" dirty="0"/>
          </a:p>
        </p:txBody>
      </p:sp>
      <p:sp>
        <p:nvSpPr>
          <p:cNvPr id="7" name="Slide Number Placeholder 6">
            <a:extLst>
              <a:ext uri="{FF2B5EF4-FFF2-40B4-BE49-F238E27FC236}">
                <a16:creationId xmlns:a16="http://schemas.microsoft.com/office/drawing/2014/main" id="{7268049E-B410-4F4B-B508-61352E405A76}"/>
              </a:ext>
            </a:extLst>
          </p:cNvPr>
          <p:cNvSpPr>
            <a:spLocks noGrp="1"/>
          </p:cNvSpPr>
          <p:nvPr>
            <p:ph type="sldNum" sz="quarter" idx="19"/>
          </p:nvPr>
        </p:nvSpPr>
        <p:spPr/>
        <p:txBody>
          <a:bodyPr/>
          <a:lstStyle/>
          <a:p>
            <a:r>
              <a:rPr lang="en-DK"/>
              <a:t>|  </a:t>
            </a:r>
            <a:fld id="{73361457-7C29-0A44-A4DD-374480AAC2F3}" type="slidenum">
              <a:rPr lang="en-DK" smtClean="0"/>
              <a:pPr/>
              <a:t>8</a:t>
            </a:fld>
            <a:r>
              <a:rPr lang="en-DK"/>
              <a:t>  |</a:t>
            </a:r>
            <a:endParaRPr lang="en-DK" dirty="0"/>
          </a:p>
        </p:txBody>
      </p:sp>
      <p:sp>
        <p:nvSpPr>
          <p:cNvPr id="8" name="Date Placeholder 7">
            <a:extLst>
              <a:ext uri="{FF2B5EF4-FFF2-40B4-BE49-F238E27FC236}">
                <a16:creationId xmlns:a16="http://schemas.microsoft.com/office/drawing/2014/main" id="{777261DF-21AE-8F41-9947-AF19DE7A6AAB}"/>
              </a:ext>
            </a:extLst>
          </p:cNvPr>
          <p:cNvSpPr>
            <a:spLocks noGrp="1"/>
          </p:cNvSpPr>
          <p:nvPr>
            <p:ph type="dt" sz="half" idx="17"/>
          </p:nvPr>
        </p:nvSpPr>
        <p:spPr/>
        <p:txBody>
          <a:bodyPr/>
          <a:lstStyle/>
          <a:p>
            <a:pPr algn="r"/>
            <a:fld id="{F52FEC59-BC19-9241-B579-A4896E7514EE}" type="datetime1">
              <a:rPr lang="da-DK" smtClean="0"/>
              <a:t>26-01-2022</a:t>
            </a:fld>
            <a:endParaRPr lang="en-DK" dirty="0"/>
          </a:p>
        </p:txBody>
      </p:sp>
      <p:sp>
        <p:nvSpPr>
          <p:cNvPr id="4" name="Pladsholder til indhold 3">
            <a:extLst>
              <a:ext uri="{FF2B5EF4-FFF2-40B4-BE49-F238E27FC236}">
                <a16:creationId xmlns:a16="http://schemas.microsoft.com/office/drawing/2014/main" id="{A89A1566-309B-4AD8-8B32-5658E3986DED}"/>
              </a:ext>
            </a:extLst>
          </p:cNvPr>
          <p:cNvSpPr>
            <a:spLocks noGrp="1"/>
          </p:cNvSpPr>
          <p:nvPr>
            <p:ph sz="quarter" idx="15"/>
          </p:nvPr>
        </p:nvSpPr>
        <p:spPr>
          <a:xfrm>
            <a:off x="367354" y="2030852"/>
            <a:ext cx="7100246" cy="4535487"/>
          </a:xfrm>
        </p:spPr>
        <p:txBody>
          <a:bodyPr/>
          <a:lstStyle/>
          <a:p>
            <a:r>
              <a:rPr lang="da-DK" dirty="0"/>
              <a:t>Udfordringen med at måle marinbiodiversitet er, at den er meget svær at se. Mange af organismerne efterlader ikke spor som på land, og de er svære at se under havoverfladen.</a:t>
            </a:r>
          </a:p>
          <a:p>
            <a:pPr marL="0" indent="0">
              <a:buNone/>
            </a:pPr>
            <a:endParaRPr lang="da-DK" dirty="0"/>
          </a:p>
          <a:p>
            <a:r>
              <a:rPr lang="da-DK" dirty="0"/>
              <a:t>F.eks.  Ved vi ikke, hvor det største dyr på Jorden, blåhvalen, føder sine unger. Så marinbiologer skal bruge mange forskellige metoder til at måle biodiversitet. Det kan være video, satellitter, fælder, DNA eller observationer.</a:t>
            </a:r>
          </a:p>
          <a:p>
            <a:endParaRPr lang="en-US" dirty="0"/>
          </a:p>
        </p:txBody>
      </p:sp>
      <p:pic>
        <p:nvPicPr>
          <p:cNvPr id="9" name="Google Shape;128;p4" descr="Can You Identify These Animal Tracks? – Boys' Life magazine">
            <a:extLst>
              <a:ext uri="{FF2B5EF4-FFF2-40B4-BE49-F238E27FC236}">
                <a16:creationId xmlns:a16="http://schemas.microsoft.com/office/drawing/2014/main" id="{74B2F612-4988-461E-A9A3-95898EFD75F6}"/>
              </a:ext>
            </a:extLst>
          </p:cNvPr>
          <p:cNvPicPr preferRelativeResize="0"/>
          <p:nvPr/>
        </p:nvPicPr>
        <p:blipFill rotWithShape="1">
          <a:blip r:embed="rId3">
            <a:alphaModFix/>
          </a:blip>
          <a:srcRect/>
          <a:stretch/>
        </p:blipFill>
        <p:spPr>
          <a:xfrm>
            <a:off x="9090660" y="549275"/>
            <a:ext cx="2550476" cy="1840266"/>
          </a:xfrm>
          <a:prstGeom prst="rect">
            <a:avLst/>
          </a:prstGeom>
          <a:noFill/>
          <a:ln>
            <a:noFill/>
          </a:ln>
        </p:spPr>
      </p:pic>
      <p:pic>
        <p:nvPicPr>
          <p:cNvPr id="10" name="Google Shape;129;p4" descr="The Bear S Nail Mark On The Tree Stock Photo - Download Image Now ...">
            <a:extLst>
              <a:ext uri="{FF2B5EF4-FFF2-40B4-BE49-F238E27FC236}">
                <a16:creationId xmlns:a16="http://schemas.microsoft.com/office/drawing/2014/main" id="{337756C2-C893-4CE4-90DE-79591F685F1C}"/>
              </a:ext>
            </a:extLst>
          </p:cNvPr>
          <p:cNvPicPr preferRelativeResize="0"/>
          <p:nvPr/>
        </p:nvPicPr>
        <p:blipFill rotWithShape="1">
          <a:blip r:embed="rId4">
            <a:alphaModFix/>
          </a:blip>
          <a:srcRect/>
          <a:stretch/>
        </p:blipFill>
        <p:spPr>
          <a:xfrm>
            <a:off x="9090660" y="2647156"/>
            <a:ext cx="2550476" cy="1770064"/>
          </a:xfrm>
          <a:prstGeom prst="rect">
            <a:avLst/>
          </a:prstGeom>
          <a:noFill/>
          <a:ln>
            <a:noFill/>
          </a:ln>
        </p:spPr>
      </p:pic>
      <p:pic>
        <p:nvPicPr>
          <p:cNvPr id="11" name="Google Shape;130;p4" descr="Roe Deer Droppings On Forest Floor. Stock Photo - Image of ...">
            <a:extLst>
              <a:ext uri="{FF2B5EF4-FFF2-40B4-BE49-F238E27FC236}">
                <a16:creationId xmlns:a16="http://schemas.microsoft.com/office/drawing/2014/main" id="{823D0D63-32D9-40A8-80F2-AA3FBA065689}"/>
              </a:ext>
            </a:extLst>
          </p:cNvPr>
          <p:cNvPicPr preferRelativeResize="0"/>
          <p:nvPr/>
        </p:nvPicPr>
        <p:blipFill rotWithShape="1">
          <a:blip r:embed="rId5">
            <a:alphaModFix/>
          </a:blip>
          <a:srcRect/>
          <a:stretch/>
        </p:blipFill>
        <p:spPr>
          <a:xfrm>
            <a:off x="9090660" y="4664586"/>
            <a:ext cx="2550476" cy="1602423"/>
          </a:xfrm>
          <a:prstGeom prst="rect">
            <a:avLst/>
          </a:prstGeom>
          <a:noFill/>
          <a:ln>
            <a:noFill/>
          </a:ln>
        </p:spPr>
      </p:pic>
    </p:spTree>
    <p:extLst>
      <p:ext uri="{BB962C8B-B14F-4D97-AF65-F5344CB8AC3E}">
        <p14:creationId xmlns:p14="http://schemas.microsoft.com/office/powerpoint/2010/main" val="171253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9</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da-DK" dirty="0"/>
              <a:t>observationer</a:t>
            </a:r>
            <a:endParaRPr lang="en-DK" dirty="0"/>
          </a:p>
        </p:txBody>
      </p:sp>
      <p:sp>
        <p:nvSpPr>
          <p:cNvPr id="10" name="Pladsholder til indhold 9">
            <a:extLst>
              <a:ext uri="{FF2B5EF4-FFF2-40B4-BE49-F238E27FC236}">
                <a16:creationId xmlns:a16="http://schemas.microsoft.com/office/drawing/2014/main" id="{3D328BE6-D2CF-4536-B013-09EF76C892E7}"/>
              </a:ext>
            </a:extLst>
          </p:cNvPr>
          <p:cNvSpPr>
            <a:spLocks noGrp="1"/>
          </p:cNvSpPr>
          <p:nvPr>
            <p:ph sz="quarter" idx="13"/>
          </p:nvPr>
        </p:nvSpPr>
        <p:spPr>
          <a:xfrm>
            <a:off x="550863" y="1773238"/>
            <a:ext cx="5545137" cy="4498686"/>
          </a:xfrm>
        </p:spPr>
        <p:txBody>
          <a:bodyPr>
            <a:normAutofit/>
          </a:bodyPr>
          <a:lstStyle/>
          <a:p>
            <a:r>
              <a:rPr lang="da-DK" dirty="0"/>
              <a:t>Observationer er meget vigtige for biologer. </a:t>
            </a:r>
          </a:p>
          <a:p>
            <a:pPr marL="0" indent="0">
              <a:buNone/>
            </a:pPr>
            <a:endParaRPr lang="da-DK" dirty="0"/>
          </a:p>
          <a:p>
            <a:r>
              <a:rPr lang="da-DK" dirty="0"/>
              <a:t>Kan bekræfte, om ens teorier er rigtige og hjælpe med at måle arter (om de går frem eller tilbage). </a:t>
            </a:r>
          </a:p>
          <a:p>
            <a:pPr marL="0" indent="0">
              <a:buNone/>
            </a:pPr>
            <a:endParaRPr lang="da-DK" dirty="0"/>
          </a:p>
          <a:p>
            <a:r>
              <a:rPr lang="da-DK" dirty="0"/>
              <a:t>Dette er vigtigt, da en ændring i antallet af arter kan være en af de første advarselslamper, hvis et økosystem bliver stresset eller påvirket af mennesker. </a:t>
            </a:r>
          </a:p>
          <a:p>
            <a:endParaRPr lang="da-DK" dirty="0"/>
          </a:p>
          <a:p>
            <a:endParaRPr lang="da-DK" baseline="0" dirty="0"/>
          </a:p>
        </p:txBody>
      </p:sp>
      <p:pic>
        <p:nvPicPr>
          <p:cNvPr id="12" name="Google Shape;140;p5" descr="Reef Monitoring Techniques">
            <a:extLst>
              <a:ext uri="{FF2B5EF4-FFF2-40B4-BE49-F238E27FC236}">
                <a16:creationId xmlns:a16="http://schemas.microsoft.com/office/drawing/2014/main" id="{65BE4FAC-C343-4372-90BA-FE38CB75EABB}"/>
              </a:ext>
            </a:extLst>
          </p:cNvPr>
          <p:cNvPicPr preferRelativeResize="0"/>
          <p:nvPr/>
        </p:nvPicPr>
        <p:blipFill rotWithShape="1">
          <a:blip r:embed="rId3">
            <a:alphaModFix/>
          </a:blip>
          <a:srcRect/>
          <a:stretch/>
        </p:blipFill>
        <p:spPr>
          <a:xfrm>
            <a:off x="7292340" y="808560"/>
            <a:ext cx="4113052" cy="2620440"/>
          </a:xfrm>
          <a:prstGeom prst="rect">
            <a:avLst/>
          </a:prstGeom>
          <a:noFill/>
          <a:ln>
            <a:noFill/>
          </a:ln>
        </p:spPr>
      </p:pic>
      <p:pic>
        <p:nvPicPr>
          <p:cNvPr id="13" name="Google Shape;139;p5" descr="Scandinavia&amp;#39;s Best Whale Watching Spots">
            <a:extLst>
              <a:ext uri="{FF2B5EF4-FFF2-40B4-BE49-F238E27FC236}">
                <a16:creationId xmlns:a16="http://schemas.microsoft.com/office/drawing/2014/main" id="{069612E2-2871-4120-B47F-122CC5CB5197}"/>
              </a:ext>
            </a:extLst>
          </p:cNvPr>
          <p:cNvPicPr preferRelativeResize="0"/>
          <p:nvPr/>
        </p:nvPicPr>
        <p:blipFill rotWithShape="1">
          <a:blip r:embed="rId4">
            <a:alphaModFix/>
          </a:blip>
          <a:srcRect/>
          <a:stretch/>
        </p:blipFill>
        <p:spPr>
          <a:xfrm>
            <a:off x="7292341" y="3711388"/>
            <a:ext cx="4113052" cy="2560536"/>
          </a:xfrm>
          <a:prstGeom prst="rect">
            <a:avLst/>
          </a:prstGeom>
          <a:noFill/>
          <a:ln>
            <a:noFill/>
          </a:ln>
        </p:spPr>
      </p:pic>
    </p:spTree>
    <p:extLst>
      <p:ext uri="{BB962C8B-B14F-4D97-AF65-F5344CB8AC3E}">
        <p14:creationId xmlns:p14="http://schemas.microsoft.com/office/powerpoint/2010/main" val="510825600"/>
      </p:ext>
    </p:extLst>
  </p:cSld>
  <p:clrMapOvr>
    <a:masterClrMapping/>
  </p:clrMapOvr>
</p:sld>
</file>

<file path=ppt/theme/theme1.xml><?xml version="1.0" encoding="utf-8"?>
<a:theme xmlns:a="http://schemas.openxmlformats.org/drawingml/2006/main" name="MS-Theme-01">
  <a:themeElements>
    <a:clrScheme name="SDG 15">
      <a:dk1>
        <a:srgbClr val="111111"/>
      </a:dk1>
      <a:lt1>
        <a:srgbClr val="EEEEEE"/>
      </a:lt1>
      <a:dk2>
        <a:srgbClr val="333333"/>
      </a:dk2>
      <a:lt2>
        <a:srgbClr val="F8F8F8"/>
      </a:lt2>
      <a:accent1>
        <a:srgbClr val="56C02B"/>
      </a:accent1>
      <a:accent2>
        <a:srgbClr val="4C9F38"/>
      </a:accent2>
      <a:accent3>
        <a:srgbClr val="3F7E44"/>
      </a:accent3>
      <a:accent4>
        <a:srgbClr val="26BDE2"/>
      </a:accent4>
      <a:accent5>
        <a:srgbClr val="0A97D9"/>
      </a:accent5>
      <a:accent6>
        <a:srgbClr val="00689D"/>
      </a:accent6>
      <a:hlink>
        <a:srgbClr val="56C02B"/>
      </a:hlink>
      <a:folHlink>
        <a:srgbClr val="4C9F38"/>
      </a:folHlink>
    </a:clrScheme>
    <a:fontScheme name="Test">
      <a:majorFont>
        <a:latin typeface="Teko-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D999D3-47E3-DA45-A34D-15718D39A5DC}" vid="{04FAC5F9-21AE-B946-B8C0-EBD3DAE49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 PP Template 06</Template>
  <TotalTime>603</TotalTime>
  <Words>1481</Words>
  <Application>Microsoft Office PowerPoint</Application>
  <PresentationFormat>Widescreen</PresentationFormat>
  <Paragraphs>191</Paragraphs>
  <Slides>17</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Teko-Regular</vt:lpstr>
      <vt:lpstr>Wingdings</vt:lpstr>
      <vt:lpstr>Calibri</vt:lpstr>
      <vt:lpstr>Arial</vt:lpstr>
      <vt:lpstr>MS-Theme-01</vt:lpstr>
      <vt:lpstr>Arktis under forandring</vt:lpstr>
      <vt:lpstr>Havets biodiversitet og dens brugere</vt:lpstr>
      <vt:lpstr>Havets økosystemer</vt:lpstr>
      <vt:lpstr>Havets økosystemer</vt:lpstr>
      <vt:lpstr>Danmarks ”baghave”</vt:lpstr>
      <vt:lpstr>Marinbiodiversitet i danmark</vt:lpstr>
      <vt:lpstr>Habitater/biotoper</vt:lpstr>
      <vt:lpstr>Hvordan måler man biodiversitet?</vt:lpstr>
      <vt:lpstr>observationer</vt:lpstr>
      <vt:lpstr>Øvelse – marin biotopanalyse</vt:lpstr>
      <vt:lpstr>Hvilken biotop er der tale om?</vt:lpstr>
      <vt:lpstr>Hvordan er miljøforholdene?</vt:lpstr>
      <vt:lpstr>Det skal I bruge for at måle biodiversitet</vt:lpstr>
      <vt:lpstr>Hvor mange arter er der på din lokale strand, sø eller å?</vt:lpstr>
      <vt:lpstr>Undersøg forskellige typer af biotoper</vt:lpstr>
      <vt:lpstr>Hvordan var biodiversiteten forskellig?</vt:lpstr>
      <vt:lpstr>opsummering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dc:creator>
  <cp:lastModifiedBy>Julie Lindholm</cp:lastModifiedBy>
  <cp:revision>6</cp:revision>
  <dcterms:created xsi:type="dcterms:W3CDTF">2021-11-25T12:20:26Z</dcterms:created>
  <dcterms:modified xsi:type="dcterms:W3CDTF">2022-01-26T10:25:44Z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a6cde5-7839-4ec4-8d8e-c07bb763d4d9_Enabled">
    <vt:lpwstr>true</vt:lpwstr>
  </property>
  <property fmtid="{D5CDD505-2E9C-101B-9397-08002B2CF9AE}" pid="3" name="MSIP_Label_74a6cde5-7839-4ec4-8d8e-c07bb763d4d9_SetDate">
    <vt:lpwstr>2021-11-25T12:29:37Z</vt:lpwstr>
  </property>
  <property fmtid="{D5CDD505-2E9C-101B-9397-08002B2CF9AE}" pid="4" name="MSIP_Label_74a6cde5-7839-4ec4-8d8e-c07bb763d4d9_Method">
    <vt:lpwstr>Privileged</vt:lpwstr>
  </property>
  <property fmtid="{D5CDD505-2E9C-101B-9397-08002B2CF9AE}" pid="5" name="MSIP_Label_74a6cde5-7839-4ec4-8d8e-c07bb763d4d9_Name">
    <vt:lpwstr>Public</vt:lpwstr>
  </property>
  <property fmtid="{D5CDD505-2E9C-101B-9397-08002B2CF9AE}" pid="6" name="MSIP_Label_74a6cde5-7839-4ec4-8d8e-c07bb763d4d9_SiteId">
    <vt:lpwstr>3c41b599-f42e-41c3-b837-b8a13451b079</vt:lpwstr>
  </property>
  <property fmtid="{D5CDD505-2E9C-101B-9397-08002B2CF9AE}" pid="7" name="MSIP_Label_74a6cde5-7839-4ec4-8d8e-c07bb763d4d9_ActionId">
    <vt:lpwstr>7c749932-66bb-4ee2-8afc-96fda657323a</vt:lpwstr>
  </property>
  <property fmtid="{D5CDD505-2E9C-101B-9397-08002B2CF9AE}" pid="8" name="MSIP_Label_74a6cde5-7839-4ec4-8d8e-c07bb763d4d9_ContentBits">
    <vt:lpwstr>0</vt:lpwstr>
  </property>
</Properties>
</file>