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84" r:id="rId1"/>
  </p:sldMasterIdLst>
  <p:notesMasterIdLst>
    <p:notesMasterId r:id="rId28"/>
  </p:notesMasterIdLst>
  <p:sldIdLst>
    <p:sldId id="256" r:id="rId2"/>
    <p:sldId id="280" r:id="rId3"/>
    <p:sldId id="281" r:id="rId4"/>
    <p:sldId id="270" r:id="rId5"/>
    <p:sldId id="282" r:id="rId6"/>
    <p:sldId id="268" r:id="rId7"/>
    <p:sldId id="293" r:id="rId8"/>
    <p:sldId id="283" r:id="rId9"/>
    <p:sldId id="284" r:id="rId10"/>
    <p:sldId id="285" r:id="rId11"/>
    <p:sldId id="286" r:id="rId12"/>
    <p:sldId id="295" r:id="rId13"/>
    <p:sldId id="288" r:id="rId14"/>
    <p:sldId id="289" r:id="rId15"/>
    <p:sldId id="264" r:id="rId16"/>
    <p:sldId id="266" r:id="rId17"/>
    <p:sldId id="296" r:id="rId18"/>
    <p:sldId id="271" r:id="rId19"/>
    <p:sldId id="274" r:id="rId20"/>
    <p:sldId id="276" r:id="rId21"/>
    <p:sldId id="294" r:id="rId22"/>
    <p:sldId id="277" r:id="rId23"/>
    <p:sldId id="290" r:id="rId24"/>
    <p:sldId id="279" r:id="rId25"/>
    <p:sldId id="291" r:id="rId26"/>
    <p:sldId id="27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60A0"/>
    <a:srgbClr val="12B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79" autoAdjust="0"/>
    <p:restoredTop sz="86386" autoAdjust="0"/>
  </p:normalViewPr>
  <p:slideViewPr>
    <p:cSldViewPr snapToGrid="0">
      <p:cViewPr varScale="1">
        <p:scale>
          <a:sx n="70" d="100"/>
          <a:sy n="70" d="100"/>
        </p:scale>
        <p:origin x="564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eg\Downloads\ilc_di12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phmetropol-my.sharepoint.com/personal/1chm_phmetropol_dk/Documents/LB%20-%20projekt%20ullighed%20(Mengs%20f&#230;llesmappe)/Maren/Verdensm&#229;l%2010_Mindre%20ulighed_Oekonomisk%20ulighed/Indkomst_deciler_dk_2017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Gini </a:t>
            </a:r>
            <a:r>
              <a:rPr lang="en-US" sz="2000" dirty="0" err="1"/>
              <a:t>koefficient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Europa, </a:t>
            </a:r>
            <a:r>
              <a:rPr lang="en-US" sz="2000" dirty="0" smtClean="0"/>
              <a:t>2016 (</a:t>
            </a:r>
            <a:r>
              <a:rPr lang="en-US" sz="2000" dirty="0" err="1" smtClean="0"/>
              <a:t>skala</a:t>
            </a:r>
            <a:r>
              <a:rPr lang="en-US" sz="2000" dirty="0" smtClean="0"/>
              <a:t> 1-100</a:t>
            </a:r>
            <a:r>
              <a:rPr lang="en-US" dirty="0" smtClean="0"/>
              <a:t>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95-4CE6-986D-C048AA888054}"/>
              </c:ext>
            </c:extLst>
          </c:dPt>
          <c:cat>
            <c:strRef>
              <c:f>[ilc_di12.xls]Data!$D$9:$D$42</c:f>
              <c:strCache>
                <c:ptCount val="34"/>
                <c:pt idx="0">
                  <c:v>Iceland</c:v>
                </c:pt>
                <c:pt idx="1">
                  <c:v>Slovakia</c:v>
                </c:pt>
                <c:pt idx="2">
                  <c:v>Slovenia</c:v>
                </c:pt>
                <c:pt idx="3">
                  <c:v>Norway</c:v>
                </c:pt>
                <c:pt idx="4">
                  <c:v>Czechia</c:v>
                </c:pt>
                <c:pt idx="5">
                  <c:v>Finland</c:v>
                </c:pt>
                <c:pt idx="6">
                  <c:v>Belgium</c:v>
                </c:pt>
                <c:pt idx="7">
                  <c:v>Netherlands</c:v>
                </c:pt>
                <c:pt idx="8">
                  <c:v>Austria</c:v>
                </c:pt>
                <c:pt idx="9">
                  <c:v>Sweden</c:v>
                </c:pt>
                <c:pt idx="10">
                  <c:v>Denmark</c:v>
                </c:pt>
                <c:pt idx="11">
                  <c:v>Hungary</c:v>
                </c:pt>
                <c:pt idx="12">
                  <c:v>Malta</c:v>
                </c:pt>
                <c:pt idx="13">
                  <c:v>France</c:v>
                </c:pt>
                <c:pt idx="14">
                  <c:v>Switzerland</c:v>
                </c:pt>
                <c:pt idx="15">
                  <c:v>Germany (until 1990 former territory of the FRG)</c:v>
                </c:pt>
                <c:pt idx="16">
                  <c:v>Ireland</c:v>
                </c:pt>
                <c:pt idx="17">
                  <c:v>Croatia</c:v>
                </c:pt>
                <c:pt idx="18">
                  <c:v>Poland</c:v>
                </c:pt>
                <c:pt idx="19">
                  <c:v>Luxembourg</c:v>
                </c:pt>
                <c:pt idx="20">
                  <c:v>United Kingdom</c:v>
                </c:pt>
                <c:pt idx="21">
                  <c:v>Cyprus</c:v>
                </c:pt>
                <c:pt idx="22">
                  <c:v>Estonia</c:v>
                </c:pt>
                <c:pt idx="23">
                  <c:v>Italy</c:v>
                </c:pt>
                <c:pt idx="24">
                  <c:v>North Macedonia</c:v>
                </c:pt>
                <c:pt idx="25">
                  <c:v>Portugal</c:v>
                </c:pt>
                <c:pt idx="26">
                  <c:v>Greece</c:v>
                </c:pt>
                <c:pt idx="27">
                  <c:v>Spain</c:v>
                </c:pt>
                <c:pt idx="28">
                  <c:v>Latvia</c:v>
                </c:pt>
                <c:pt idx="29">
                  <c:v>Romania</c:v>
                </c:pt>
                <c:pt idx="30">
                  <c:v>Lithuania</c:v>
                </c:pt>
                <c:pt idx="31">
                  <c:v>Bulgaria</c:v>
                </c:pt>
                <c:pt idx="32">
                  <c:v>Serbia</c:v>
                </c:pt>
                <c:pt idx="33">
                  <c:v>Turkey</c:v>
                </c:pt>
              </c:strCache>
            </c:strRef>
          </c:cat>
          <c:val>
            <c:numRef>
              <c:f>[ilc_di12.xls]Data!$E$9:$E$42</c:f>
              <c:numCache>
                <c:formatCode>#,##0.0</c:formatCode>
                <c:ptCount val="34"/>
                <c:pt idx="0">
                  <c:v>24.1</c:v>
                </c:pt>
                <c:pt idx="1">
                  <c:v>24.3</c:v>
                </c:pt>
                <c:pt idx="2">
                  <c:v>24.4</c:v>
                </c:pt>
                <c:pt idx="3">
                  <c:v>25</c:v>
                </c:pt>
                <c:pt idx="4">
                  <c:v>25.1</c:v>
                </c:pt>
                <c:pt idx="5">
                  <c:v>25.4</c:v>
                </c:pt>
                <c:pt idx="6">
                  <c:v>26.3</c:v>
                </c:pt>
                <c:pt idx="7">
                  <c:v>26.9</c:v>
                </c:pt>
                <c:pt idx="8">
                  <c:v>27.2</c:v>
                </c:pt>
                <c:pt idx="9">
                  <c:v>27.6</c:v>
                </c:pt>
                <c:pt idx="10">
                  <c:v>27.7</c:v>
                </c:pt>
                <c:pt idx="11">
                  <c:v>28.2</c:v>
                </c:pt>
                <c:pt idx="12">
                  <c:v>28.6</c:v>
                </c:pt>
                <c:pt idx="13">
                  <c:v>29.3</c:v>
                </c:pt>
                <c:pt idx="14">
                  <c:v>29.4</c:v>
                </c:pt>
                <c:pt idx="15">
                  <c:v>29.5</c:v>
                </c:pt>
                <c:pt idx="16">
                  <c:v>29.5</c:v>
                </c:pt>
                <c:pt idx="17">
                  <c:v>29.8</c:v>
                </c:pt>
                <c:pt idx="18">
                  <c:v>29.8</c:v>
                </c:pt>
                <c:pt idx="19">
                  <c:v>31</c:v>
                </c:pt>
                <c:pt idx="20">
                  <c:v>31.5</c:v>
                </c:pt>
                <c:pt idx="21">
                  <c:v>32.1</c:v>
                </c:pt>
                <c:pt idx="22">
                  <c:v>32.700000000000003</c:v>
                </c:pt>
                <c:pt idx="23">
                  <c:v>33.1</c:v>
                </c:pt>
                <c:pt idx="24">
                  <c:v>33.6</c:v>
                </c:pt>
                <c:pt idx="25">
                  <c:v>33.9</c:v>
                </c:pt>
                <c:pt idx="26">
                  <c:v>34.299999999999997</c:v>
                </c:pt>
                <c:pt idx="27">
                  <c:v>34.5</c:v>
                </c:pt>
                <c:pt idx="28">
                  <c:v>34.5</c:v>
                </c:pt>
                <c:pt idx="29">
                  <c:v>34.700000000000003</c:v>
                </c:pt>
                <c:pt idx="30">
                  <c:v>37</c:v>
                </c:pt>
                <c:pt idx="31">
                  <c:v>37.700000000000003</c:v>
                </c:pt>
                <c:pt idx="32">
                  <c:v>39.799999999999997</c:v>
                </c:pt>
                <c:pt idx="33">
                  <c:v>42.6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95-4CE6-986D-C048AA888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037576"/>
        <c:axId val="566039872"/>
      </c:barChart>
      <c:catAx>
        <c:axId val="566037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 dirty="0" smtClean="0"/>
                  <a:t>Lande</a:t>
                </a:r>
                <a:endParaRPr lang="da-DK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39872"/>
        <c:crosses val="autoZero"/>
        <c:auto val="1"/>
        <c:lblAlgn val="ctr"/>
        <c:lblOffset val="100"/>
        <c:noMultiLvlLbl val="0"/>
      </c:catAx>
      <c:valAx>
        <c:axId val="566039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 dirty="0" err="1" smtClean="0"/>
                  <a:t>Gini</a:t>
                </a:r>
                <a:r>
                  <a:rPr lang="da-DK" dirty="0" smtClean="0"/>
                  <a:t>-koefficient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37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Lorenz-kurve</a:t>
            </a:r>
            <a:r>
              <a:rPr lang="en-US" baseline="0"/>
              <a:t> for Danmark</a:t>
            </a:r>
          </a:p>
          <a:p>
            <a:pPr>
              <a:defRPr/>
            </a:pPr>
            <a:r>
              <a:rPr lang="en-US" baseline="0"/>
              <a:t>Disponibel indkomst 2017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Lorenz!$A$2</c:f>
              <c:strCache>
                <c:ptCount val="1"/>
                <c:pt idx="0">
                  <c:v>Perfekt fordelt indkomst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Lorenz!$B$1:$L$1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Lorenz!$B$2:$L$2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F7-4F67-98CE-A200785CE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5311952"/>
        <c:axId val="535312936"/>
      </c:scatterChart>
      <c:valAx>
        <c:axId val="53531195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Befolkning</a:t>
                </a:r>
                <a:r>
                  <a:rPr lang="da-DK" baseline="0"/>
                  <a:t>en inddelt i deciler (Procent af befolkningen)</a:t>
                </a:r>
                <a:endParaRPr lang="da-DK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2936"/>
        <c:crosses val="autoZero"/>
        <c:crossBetween val="midCat"/>
        <c:majorUnit val="10"/>
      </c:valAx>
      <c:valAx>
        <c:axId val="5353129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Procent af indkomsten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195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'Gini hist'!$A$2</c:f>
              <c:strCache>
                <c:ptCount val="1"/>
                <c:pt idx="0">
                  <c:v>Gini-koefficient i Danmark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'Gini hist'!$B$1:$G$1</c:f>
              <c:numCache>
                <c:formatCode>General</c:formatCode>
                <c:ptCount val="6"/>
                <c:pt idx="0">
                  <c:v>1987</c:v>
                </c:pt>
                <c:pt idx="1">
                  <c:v>1997</c:v>
                </c:pt>
                <c:pt idx="2">
                  <c:v>2007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'Gini hist'!$B$2:$G$2</c:f>
              <c:numCache>
                <c:formatCode>General</c:formatCode>
                <c:ptCount val="6"/>
                <c:pt idx="0">
                  <c:v>22.07</c:v>
                </c:pt>
                <c:pt idx="1">
                  <c:v>24.38</c:v>
                </c:pt>
                <c:pt idx="2">
                  <c:v>27.47</c:v>
                </c:pt>
                <c:pt idx="3">
                  <c:v>28.77</c:v>
                </c:pt>
                <c:pt idx="4">
                  <c:v>28.97</c:v>
                </c:pt>
                <c:pt idx="5">
                  <c:v>29.32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3F-416A-A682-24053AD791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536696"/>
        <c:axId val="555371616"/>
      </c:barChart>
      <c:catAx>
        <c:axId val="416536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 dirty="0" smtClean="0"/>
                  <a:t>År</a:t>
                </a:r>
                <a:endParaRPr lang="da-DK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55371616"/>
        <c:crosses val="autoZero"/>
        <c:auto val="1"/>
        <c:lblAlgn val="ctr"/>
        <c:lblOffset val="100"/>
        <c:noMultiLvlLbl val="0"/>
      </c:catAx>
      <c:valAx>
        <c:axId val="555371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 dirty="0" err="1" smtClean="0"/>
                  <a:t>Gini</a:t>
                </a:r>
                <a:r>
                  <a:rPr lang="da-DK" dirty="0" smtClean="0"/>
                  <a:t>-koefficient</a:t>
                </a:r>
                <a:endParaRPr lang="da-DK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416536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sz="2200" noProof="0" dirty="0" smtClean="0"/>
              <a:t>Fordelingen af disponibel</a:t>
            </a:r>
            <a:r>
              <a:rPr lang="da-DK" sz="2200" baseline="0" noProof="0" dirty="0" smtClean="0"/>
              <a:t> </a:t>
            </a:r>
            <a:r>
              <a:rPr lang="da-DK" sz="2200" noProof="0" dirty="0" smtClean="0"/>
              <a:t>indkomst i Danmark (2017)</a:t>
            </a:r>
            <a:endParaRPr lang="da-DK" sz="2200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Histogrammer!$B$1:$K$1</c:f>
              <c:strCache>
                <c:ptCount val="10"/>
                <c:pt idx="0">
                  <c:v>1. decil</c:v>
                </c:pt>
                <c:pt idx="1">
                  <c:v>2. decil</c:v>
                </c:pt>
                <c:pt idx="2">
                  <c:v>3. decil</c:v>
                </c:pt>
                <c:pt idx="3">
                  <c:v>4. decil</c:v>
                </c:pt>
                <c:pt idx="4">
                  <c:v>5. decil</c:v>
                </c:pt>
                <c:pt idx="5">
                  <c:v>6. decil</c:v>
                </c:pt>
                <c:pt idx="6">
                  <c:v>7. decil</c:v>
                </c:pt>
                <c:pt idx="7">
                  <c:v>8. decil</c:v>
                </c:pt>
                <c:pt idx="8">
                  <c:v>9. decil</c:v>
                </c:pt>
                <c:pt idx="9">
                  <c:v>10. decil</c:v>
                </c:pt>
              </c:strCache>
            </c:strRef>
          </c:cat>
          <c:val>
            <c:numRef>
              <c:f>Histogrammer!$B$2:$K$2</c:f>
              <c:numCache>
                <c:formatCode>0</c:formatCode>
                <c:ptCount val="10"/>
                <c:pt idx="0">
                  <c:v>2.8843889022206635</c:v>
                </c:pt>
                <c:pt idx="1">
                  <c:v>5.4087091355472277</c:v>
                </c:pt>
                <c:pt idx="2">
                  <c:v>6.4588263526110783</c:v>
                </c:pt>
                <c:pt idx="3">
                  <c:v>7.3869639857493592</c:v>
                </c:pt>
                <c:pt idx="4">
                  <c:v>8.3733225038303214</c:v>
                </c:pt>
                <c:pt idx="5">
                  <c:v>9.3929448249127798</c:v>
                </c:pt>
                <c:pt idx="6">
                  <c:v>10.524800177210048</c:v>
                </c:pt>
                <c:pt idx="7">
                  <c:v>11.918926402451406</c:v>
                </c:pt>
                <c:pt idx="8">
                  <c:v>13.979251656729366</c:v>
                </c:pt>
                <c:pt idx="9">
                  <c:v>23.671866058737749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CC-4399-A6E1-5D716E055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2563064"/>
        <c:axId val="332559128"/>
      </c:barChart>
      <c:catAx>
        <c:axId val="3325630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 dirty="0" err="1" smtClean="0"/>
                  <a:t>Deciler</a:t>
                </a:r>
                <a:endParaRPr lang="da-DK" dirty="0" smtClean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332559128"/>
        <c:crosses val="autoZero"/>
        <c:auto val="1"/>
        <c:lblAlgn val="ctr"/>
        <c:lblOffset val="100"/>
        <c:noMultiLvlLbl val="0"/>
      </c:catAx>
      <c:valAx>
        <c:axId val="332559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Procent af indkomstmassen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33256306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sz="2200" noProof="0" dirty="0" smtClean="0"/>
              <a:t>Sammenligning af perfekt indkomstfordeling og fordelingen i DK (2017)</a:t>
            </a:r>
            <a:endParaRPr lang="da-DK" sz="2200" noProof="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Histogrammer!$A$2</c:f>
              <c:strCache>
                <c:ptCount val="1"/>
                <c:pt idx="0">
                  <c:v>Indk.fordeling Danmark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Histogrammer!$B$1:$K$1</c:f>
              <c:strCache>
                <c:ptCount val="10"/>
                <c:pt idx="0">
                  <c:v>1. decil</c:v>
                </c:pt>
                <c:pt idx="1">
                  <c:v>2. decil</c:v>
                </c:pt>
                <c:pt idx="2">
                  <c:v>3. decil</c:v>
                </c:pt>
                <c:pt idx="3">
                  <c:v>4. decil</c:v>
                </c:pt>
                <c:pt idx="4">
                  <c:v>5. decil</c:v>
                </c:pt>
                <c:pt idx="5">
                  <c:v>6. decil</c:v>
                </c:pt>
                <c:pt idx="6">
                  <c:v>7. decil</c:v>
                </c:pt>
                <c:pt idx="7">
                  <c:v>8. decil</c:v>
                </c:pt>
                <c:pt idx="8">
                  <c:v>9. decil</c:v>
                </c:pt>
                <c:pt idx="9">
                  <c:v>10. decil</c:v>
                </c:pt>
              </c:strCache>
            </c:strRef>
          </c:cat>
          <c:val>
            <c:numRef>
              <c:f>Histogrammer!$B$2:$K$2</c:f>
              <c:numCache>
                <c:formatCode>0</c:formatCode>
                <c:ptCount val="10"/>
                <c:pt idx="0">
                  <c:v>2.8843889022206635</c:v>
                </c:pt>
                <c:pt idx="1">
                  <c:v>5.4087091355472277</c:v>
                </c:pt>
                <c:pt idx="2">
                  <c:v>6.4588263526110783</c:v>
                </c:pt>
                <c:pt idx="3">
                  <c:v>7.3869639857493592</c:v>
                </c:pt>
                <c:pt idx="4">
                  <c:v>8.3733225038303214</c:v>
                </c:pt>
                <c:pt idx="5">
                  <c:v>9.3929448249127798</c:v>
                </c:pt>
                <c:pt idx="6">
                  <c:v>10.524800177210048</c:v>
                </c:pt>
                <c:pt idx="7">
                  <c:v>11.918926402451406</c:v>
                </c:pt>
                <c:pt idx="8">
                  <c:v>13.979251656729366</c:v>
                </c:pt>
                <c:pt idx="9">
                  <c:v>23.671866058737749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15-4E2D-A8F1-979FAB14EFA3}"/>
            </c:ext>
          </c:extLst>
        </c:ser>
        <c:ser>
          <c:idx val="1"/>
          <c:order val="1"/>
          <c:tx>
            <c:strRef>
              <c:f>Histogrammer!$A$3</c:f>
              <c:strCache>
                <c:ptCount val="1"/>
                <c:pt idx="0">
                  <c:v>Perfekt indkomstfordeling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Histogrammer!$B$1:$K$1</c:f>
              <c:strCache>
                <c:ptCount val="10"/>
                <c:pt idx="0">
                  <c:v>1. decil</c:v>
                </c:pt>
                <c:pt idx="1">
                  <c:v>2. decil</c:v>
                </c:pt>
                <c:pt idx="2">
                  <c:v>3. decil</c:v>
                </c:pt>
                <c:pt idx="3">
                  <c:v>4. decil</c:v>
                </c:pt>
                <c:pt idx="4">
                  <c:v>5. decil</c:v>
                </c:pt>
                <c:pt idx="5">
                  <c:v>6. decil</c:v>
                </c:pt>
                <c:pt idx="6">
                  <c:v>7. decil</c:v>
                </c:pt>
                <c:pt idx="7">
                  <c:v>8. decil</c:v>
                </c:pt>
                <c:pt idx="8">
                  <c:v>9. decil</c:v>
                </c:pt>
                <c:pt idx="9">
                  <c:v>10. decil</c:v>
                </c:pt>
              </c:strCache>
            </c:strRef>
          </c:cat>
          <c:val>
            <c:numRef>
              <c:f>Histogrammer!$B$3:$K$3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15-4E2D-A8F1-979FAB14EF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0170520"/>
        <c:axId val="530162976"/>
      </c:barChart>
      <c:catAx>
        <c:axId val="5301705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 smtClean="0"/>
                  <a:t>Deciler</a:t>
                </a:r>
                <a:endParaRPr lang="en-US" dirty="0" smtClean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0162976"/>
        <c:crosses val="autoZero"/>
        <c:auto val="1"/>
        <c:lblAlgn val="ctr"/>
        <c:lblOffset val="100"/>
        <c:noMultiLvlLbl val="0"/>
      </c:catAx>
      <c:valAx>
        <c:axId val="530162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Procent af indkomstmassen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0170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sz="2200" dirty="0"/>
              <a:t>Akkumuleret </a:t>
            </a:r>
            <a:r>
              <a:rPr lang="da-DK" sz="2200" dirty="0" smtClean="0"/>
              <a:t>indkomstfordeling</a:t>
            </a:r>
            <a:r>
              <a:rPr lang="da-DK" sz="2200" baseline="0" dirty="0" smtClean="0"/>
              <a:t> </a:t>
            </a:r>
            <a:r>
              <a:rPr lang="da-DK" sz="2200" baseline="0" dirty="0"/>
              <a:t>i DK (2017)</a:t>
            </a:r>
            <a:endParaRPr lang="da-DK" sz="2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Lorenz!$A$27</c:f>
              <c:strCache>
                <c:ptCount val="1"/>
                <c:pt idx="0">
                  <c:v>Fordelingen af disponibel indkomst i Danmark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Lorenz!$B$27:$K$27</c:f>
              <c:numCache>
                <c:formatCode>General</c:formatCode>
                <c:ptCount val="10"/>
                <c:pt idx="0">
                  <c:v>3</c:v>
                </c:pt>
                <c:pt idx="1">
                  <c:v>8</c:v>
                </c:pt>
                <c:pt idx="2">
                  <c:v>14</c:v>
                </c:pt>
                <c:pt idx="3">
                  <c:v>21</c:v>
                </c:pt>
                <c:pt idx="4">
                  <c:v>29</c:v>
                </c:pt>
                <c:pt idx="5">
                  <c:v>38</c:v>
                </c:pt>
                <c:pt idx="6">
                  <c:v>50</c:v>
                </c:pt>
                <c:pt idx="7">
                  <c:v>62</c:v>
                </c:pt>
                <c:pt idx="8">
                  <c:v>76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1B-4417-AEC9-82217EC2F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040200"/>
        <c:axId val="566042168"/>
      </c:barChart>
      <c:catAx>
        <c:axId val="566040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Deciler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2168"/>
        <c:crosses val="autoZero"/>
        <c:auto val="1"/>
        <c:lblAlgn val="ctr"/>
        <c:lblOffset val="100"/>
        <c:noMultiLvlLbl val="0"/>
      </c:catAx>
      <c:valAx>
        <c:axId val="56604216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Akkumuleret procent af indkomstmassen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020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sz="2200" dirty="0"/>
              <a:t>Akkumuleret </a:t>
            </a:r>
            <a:r>
              <a:rPr lang="da-DK" sz="2200" dirty="0" smtClean="0"/>
              <a:t>indkomstfordeling</a:t>
            </a:r>
            <a:r>
              <a:rPr lang="da-DK" sz="2200" baseline="0" dirty="0" smtClean="0"/>
              <a:t> </a:t>
            </a:r>
            <a:r>
              <a:rPr lang="da-DK" sz="2200" baseline="0" dirty="0"/>
              <a:t>i DK (2017)</a:t>
            </a:r>
            <a:endParaRPr lang="da-DK" sz="2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Lorenz!$A$27</c:f>
              <c:strCache>
                <c:ptCount val="1"/>
                <c:pt idx="0">
                  <c:v>Fordelingen af disponibel indkomst i Danmark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a-D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Lorenz!$B$27:$K$27</c:f>
              <c:numCache>
                <c:formatCode>General</c:formatCode>
                <c:ptCount val="10"/>
                <c:pt idx="0">
                  <c:v>3</c:v>
                </c:pt>
                <c:pt idx="1">
                  <c:v>8</c:v>
                </c:pt>
                <c:pt idx="2">
                  <c:v>14</c:v>
                </c:pt>
                <c:pt idx="3">
                  <c:v>21</c:v>
                </c:pt>
                <c:pt idx="4">
                  <c:v>29</c:v>
                </c:pt>
                <c:pt idx="5">
                  <c:v>38</c:v>
                </c:pt>
                <c:pt idx="6">
                  <c:v>50</c:v>
                </c:pt>
                <c:pt idx="7">
                  <c:v>62</c:v>
                </c:pt>
                <c:pt idx="8">
                  <c:v>76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1B-4A66-AAE4-1A8D788DCF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040200"/>
        <c:axId val="566042168"/>
      </c:barChart>
      <c:catAx>
        <c:axId val="566040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Deciler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2168"/>
        <c:crosses val="autoZero"/>
        <c:auto val="1"/>
        <c:lblAlgn val="ctr"/>
        <c:lblOffset val="100"/>
        <c:noMultiLvlLbl val="0"/>
      </c:catAx>
      <c:valAx>
        <c:axId val="56604216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Akkumuleret procent af indkomstmassen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020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sz="2200"/>
              <a:t>Akkumuleret</a:t>
            </a:r>
            <a:r>
              <a:rPr lang="da-DK" sz="2200" baseline="0"/>
              <a:t> i</a:t>
            </a:r>
            <a:r>
              <a:rPr lang="da-DK" sz="2200"/>
              <a:t>ndkomstfordeling</a:t>
            </a:r>
            <a:r>
              <a:rPr lang="da-DK" sz="2200" baseline="0"/>
              <a:t> i DK sammenlignet med perfekt fordeling (2017)</a:t>
            </a:r>
            <a:endParaRPr lang="da-DK" sz="22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Lorenz!$A$26</c:f>
              <c:strCache>
                <c:ptCount val="1"/>
                <c:pt idx="0">
                  <c:v>Perfekt indkomstfordeling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Lorenz!$B$26:$K$26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24-4BE9-AC90-8AD51CCB61F2}"/>
            </c:ext>
          </c:extLst>
        </c:ser>
        <c:ser>
          <c:idx val="1"/>
          <c:order val="1"/>
          <c:tx>
            <c:strRef>
              <c:f>Lorenz!$A$27</c:f>
              <c:strCache>
                <c:ptCount val="1"/>
                <c:pt idx="0">
                  <c:v>Fordelingen af disponibel indkomst i Danmark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Lorenz!$B$27:$K$27</c:f>
              <c:numCache>
                <c:formatCode>General</c:formatCode>
                <c:ptCount val="10"/>
                <c:pt idx="0">
                  <c:v>3</c:v>
                </c:pt>
                <c:pt idx="1">
                  <c:v>8</c:v>
                </c:pt>
                <c:pt idx="2">
                  <c:v>14</c:v>
                </c:pt>
                <c:pt idx="3">
                  <c:v>21</c:v>
                </c:pt>
                <c:pt idx="4">
                  <c:v>29</c:v>
                </c:pt>
                <c:pt idx="5">
                  <c:v>38</c:v>
                </c:pt>
                <c:pt idx="6">
                  <c:v>50</c:v>
                </c:pt>
                <c:pt idx="7">
                  <c:v>62</c:v>
                </c:pt>
                <c:pt idx="8">
                  <c:v>76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24-4BE9-AC90-8AD51CCB61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6040200"/>
        <c:axId val="566042168"/>
      </c:barChart>
      <c:catAx>
        <c:axId val="5660402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2168"/>
        <c:crosses val="autoZero"/>
        <c:auto val="1"/>
        <c:lblAlgn val="ctr"/>
        <c:lblOffset val="100"/>
        <c:noMultiLvlLbl val="0"/>
      </c:catAx>
      <c:valAx>
        <c:axId val="56604216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6604020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Lorenz-kurve</a:t>
            </a:r>
            <a:r>
              <a:rPr lang="en-US" baseline="0"/>
              <a:t> for Danmark</a:t>
            </a:r>
          </a:p>
          <a:p>
            <a:pPr>
              <a:defRPr/>
            </a:pPr>
            <a:r>
              <a:rPr lang="en-US" baseline="0"/>
              <a:t>Disponibel indkomst 2017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Lorenz!$A$2</c:f>
              <c:strCache>
                <c:ptCount val="1"/>
                <c:pt idx="0">
                  <c:v>Perfekt fordelt indkomst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Lorenz!$B$1:$L$1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Lorenz!$B$2:$L$2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56-4E84-ADFE-96925ECE4B79}"/>
            </c:ext>
          </c:extLst>
        </c:ser>
        <c:ser>
          <c:idx val="1"/>
          <c:order val="1"/>
          <c:tx>
            <c:strRef>
              <c:f>Lorenz!$A$3</c:f>
              <c:strCache>
                <c:ptCount val="1"/>
                <c:pt idx="0">
                  <c:v>Indkomstfordeling i Danmark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a-D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Lorenz!$B$1:$L$1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Lorenz!$B$3:$L$3</c:f>
              <c:numCache>
                <c:formatCode>General</c:formatCode>
                <c:ptCount val="11"/>
                <c:pt idx="0">
                  <c:v>0</c:v>
                </c:pt>
                <c:pt idx="1">
                  <c:v>3</c:v>
                </c:pt>
                <c:pt idx="2">
                  <c:v>8</c:v>
                </c:pt>
                <c:pt idx="3">
                  <c:v>14</c:v>
                </c:pt>
                <c:pt idx="4">
                  <c:v>21</c:v>
                </c:pt>
                <c:pt idx="5">
                  <c:v>29</c:v>
                </c:pt>
                <c:pt idx="6">
                  <c:v>38</c:v>
                </c:pt>
                <c:pt idx="7">
                  <c:v>50</c:v>
                </c:pt>
                <c:pt idx="8">
                  <c:v>62</c:v>
                </c:pt>
                <c:pt idx="9">
                  <c:v>76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956-4E84-ADFE-96925ECE4B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5311952"/>
        <c:axId val="535312936"/>
      </c:scatterChart>
      <c:valAx>
        <c:axId val="53531195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Befolkning</a:t>
                </a:r>
                <a:r>
                  <a:rPr lang="da-DK" baseline="0"/>
                  <a:t>en inddelt i deciler (Procent af befolkningen)</a:t>
                </a:r>
                <a:endParaRPr lang="da-DK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2936"/>
        <c:crosses val="autoZero"/>
        <c:crossBetween val="midCat"/>
        <c:majorUnit val="10"/>
      </c:valAx>
      <c:valAx>
        <c:axId val="5353129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Procent af indkomsten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195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Lorenz-kurve</a:t>
            </a:r>
            <a:r>
              <a:rPr lang="en-US" baseline="0"/>
              <a:t> for Danmark</a:t>
            </a:r>
          </a:p>
          <a:p>
            <a:pPr>
              <a:defRPr/>
            </a:pPr>
            <a:r>
              <a:rPr lang="en-US" baseline="0"/>
              <a:t>Disponibel indkomst 2017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Lorenz!$A$2</c:f>
              <c:strCache>
                <c:ptCount val="1"/>
                <c:pt idx="0">
                  <c:v>Perfekt fordelt indkomst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Lorenz!$B$1:$L$1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Lorenz!$B$2:$L$2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F7-4F67-98CE-A200785CEBA3}"/>
            </c:ext>
          </c:extLst>
        </c:ser>
        <c:ser>
          <c:idx val="1"/>
          <c:order val="1"/>
          <c:tx>
            <c:strRef>
              <c:f>Lorenz!$A$3</c:f>
              <c:strCache>
                <c:ptCount val="1"/>
                <c:pt idx="0">
                  <c:v>Indkomstfordeling i Danmark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Lorenz!$B$1:$L$1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Lorenz!$B$3:$L$3</c:f>
              <c:numCache>
                <c:formatCode>General</c:formatCode>
                <c:ptCount val="11"/>
                <c:pt idx="0">
                  <c:v>0</c:v>
                </c:pt>
                <c:pt idx="1">
                  <c:v>3</c:v>
                </c:pt>
                <c:pt idx="2">
                  <c:v>8</c:v>
                </c:pt>
                <c:pt idx="3">
                  <c:v>14</c:v>
                </c:pt>
                <c:pt idx="4">
                  <c:v>21</c:v>
                </c:pt>
                <c:pt idx="5">
                  <c:v>29</c:v>
                </c:pt>
                <c:pt idx="6">
                  <c:v>38</c:v>
                </c:pt>
                <c:pt idx="7">
                  <c:v>50</c:v>
                </c:pt>
                <c:pt idx="8">
                  <c:v>62</c:v>
                </c:pt>
                <c:pt idx="9">
                  <c:v>76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F7-4F67-98CE-A200785CE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5311952"/>
        <c:axId val="535312936"/>
      </c:scatterChart>
      <c:valAx>
        <c:axId val="53531195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a-DK"/>
                  <a:t>Befolkning</a:t>
                </a:r>
                <a:r>
                  <a:rPr lang="da-DK" baseline="0"/>
                  <a:t>en inddelt i deciler (Procent af befolkningen)</a:t>
                </a:r>
                <a:endParaRPr lang="da-DK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2936"/>
        <c:crosses val="autoZero"/>
        <c:crossBetween val="midCat"/>
        <c:majorUnit val="10"/>
      </c:valAx>
      <c:valAx>
        <c:axId val="5353129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Procent af indkomsten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a-D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a-DK"/>
          </a:p>
        </c:txPr>
        <c:crossAx val="53531195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a-D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a-D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0.13045</cdr:x>
      <cdr:y>0.79151</cdr:y>
    </cdr:from>
    <cdr:to>
      <cdr:x>0.96044</cdr:x>
      <cdr:y>0.79151</cdr:y>
    </cdr:to>
    <cdr:cxnSp macro="">
      <cdr:nvCxnSpPr>
        <cdr:cNvPr id="3" name="Lige forbindelse 2"/>
        <cdr:cNvCxnSpPr/>
      </cdr:nvCxnSpPr>
      <cdr:spPr>
        <a:xfrm xmlns:a="http://schemas.openxmlformats.org/drawingml/2006/main">
          <a:off x="722999" y="3167416"/>
          <a:ext cx="4600280" cy="0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04D27-B7C9-40BA-ABE4-B3580B86B90B}" type="datetimeFigureOut">
              <a:rPr lang="da-DK" smtClean="0"/>
              <a:t>04-04-2019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7E218-D701-4B89-8E39-6C3382702DA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8497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6025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49480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20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662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2CB7C5-FE75-457A-A566-C201CF6A6699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6C67-37DF-4DCE-82F6-C0159B12DCF2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66AE6-5E6D-4978-B5AA-84ECC9CC2FFC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E69F-E6FB-4B59-BA9E-D06917A8064E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A0D7-CE1F-41F5-804C-04DDA88A7A07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8DCE4-8555-477C-B2EF-45AB4ED77668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E4448-87CB-476A-96C0-263AEB9AACFE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F769-1F71-40B5-B151-9E601278175D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73A1A-F424-42F7-8C09-F55AF0E996B7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340E-4F7C-427D-8195-FE8AB131353B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6C9C7-C4B3-49E8-807F-F0A1F3248593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BF5203D-A90E-4BA6-820C-849A45D914B9}" type="datetime1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4" Type="http://schemas.openxmlformats.org/officeDocument/2006/relationships/hyperlink" Target="http://www.statistikbanken.dk/IFOR3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densmaalene.dk/delm%C3%A5l-og-indikatorer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t.dk/da/Statistik/Sdg/10-mindre-ulighed/delmaal-01/indikator-1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hdr.undp.org/en/2018-updat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hdr.undp.org/en/global-report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st.dk/da/Statistik/Sdg/10-mindre-ulighed/delmaal-01/indikator-1" TargetMode="External"/><Relationship Id="rId2" Type="http://schemas.openxmlformats.org/officeDocument/2006/relationships/hyperlink" Target="http://hdr.undp.org/en/content/2019-human-development-report-focus-inequal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dr.undp.org/en/global-report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ppsso.eurostat.ec.europa.eu/nui/show.do?dataset=ilc_di12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st.dk/da/Statistik/nyt/NytHtml?cid=29483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istikbanken.dk/IFOR31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Økonomisk </a:t>
            </a:r>
            <a:r>
              <a:rPr lang="da-DK" dirty="0" smtClean="0"/>
              <a:t>Ulighed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Verdensmål 10: </a:t>
            </a:r>
            <a:r>
              <a:rPr lang="da-DK" dirty="0" smtClean="0"/>
              <a:t>Mindre Ulighed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7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>
                <a:solidFill>
                  <a:schemeClr val="tx1"/>
                </a:solidFill>
              </a:rPr>
              <a:t>1. </a:t>
            </a:r>
            <a:r>
              <a:rPr lang="da-DK" dirty="0" err="1" smtClean="0">
                <a:solidFill>
                  <a:schemeClr val="tx1"/>
                </a:solidFill>
              </a:rPr>
              <a:t>Deciler</a:t>
            </a:r>
            <a:r>
              <a:rPr lang="da-DK" dirty="0" smtClean="0">
                <a:solidFill>
                  <a:schemeClr val="tx1"/>
                </a:solidFill>
              </a:rPr>
              <a:t> og perfekt indkomstfordeling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256346"/>
              </p:ext>
            </p:extLst>
          </p:nvPr>
        </p:nvGraphicFramePr>
        <p:xfrm>
          <a:off x="1472580" y="1965960"/>
          <a:ext cx="9216360" cy="453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815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2. Lorenz-diagrammet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766790"/>
              </p:ext>
            </p:extLst>
          </p:nvPr>
        </p:nvGraphicFramePr>
        <p:xfrm>
          <a:off x="1469571" y="1679042"/>
          <a:ext cx="8588828" cy="4544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993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4200" dirty="0" smtClean="0">
                <a:solidFill>
                  <a:schemeClr val="tx1"/>
                </a:solidFill>
              </a:rPr>
              <a:t>Akkumuleret indkomstfordeling i DK, 2017</a:t>
            </a:r>
            <a:endParaRPr lang="da-DK" sz="4200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Pladsholder til indhold 6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038600"/>
          </a:xfrm>
        </p:spPr>
        <p:txBody>
          <a:bodyPr/>
          <a:lstStyle/>
          <a:p>
            <a:endParaRPr lang="da-DK" dirty="0" smtClean="0"/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pPr marL="45720" indent="0">
              <a:buNone/>
            </a:pPr>
            <a:r>
              <a:rPr lang="da-DK" sz="1400" dirty="0"/>
              <a:t> </a:t>
            </a:r>
            <a:r>
              <a:rPr lang="da-DK" sz="1400" dirty="0" smtClean="0"/>
              <a:t>      </a:t>
            </a:r>
            <a:r>
              <a:rPr lang="da-DK" sz="1200" dirty="0" smtClean="0"/>
              <a:t>Kilde: </a:t>
            </a:r>
            <a:r>
              <a:rPr lang="da-DK" sz="1200" dirty="0" smtClean="0">
                <a:hlinkClick r:id="rId4"/>
              </a:rPr>
              <a:t>DST</a:t>
            </a:r>
            <a:endParaRPr lang="da-DK" sz="12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133908"/>
              </p:ext>
            </p:extLst>
          </p:nvPr>
        </p:nvGraphicFramePr>
        <p:xfrm>
          <a:off x="764683" y="2893326"/>
          <a:ext cx="11021991" cy="928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Regneark" r:id="rId5" imgW="9162961" imgH="771636" progId="Excel.Sheet.12">
                  <p:embed/>
                </p:oleObj>
              </mc:Choice>
              <mc:Fallback>
                <p:oleObj name="Regneark" r:id="rId5" imgW="9162961" imgH="7716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4683" y="2893326"/>
                        <a:ext cx="11021991" cy="928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76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2. Lorenz-diagrammet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062098"/>
              </p:ext>
            </p:extLst>
          </p:nvPr>
        </p:nvGraphicFramePr>
        <p:xfrm>
          <a:off x="1769807" y="1839972"/>
          <a:ext cx="8155858" cy="4748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21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2. Lorenz-diagrammet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126161"/>
              </p:ext>
            </p:extLst>
          </p:nvPr>
        </p:nvGraphicFramePr>
        <p:xfrm>
          <a:off x="1143000" y="1666568"/>
          <a:ext cx="9062884" cy="4719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9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 smtClean="0">
                <a:solidFill>
                  <a:schemeClr val="tx1"/>
                </a:solidFill>
              </a:rPr>
              <a:t>3. Lorenz-kurve</a:t>
            </a:r>
            <a:endParaRPr lang="da-DK" sz="3600" dirty="0">
              <a:solidFill>
                <a:schemeClr val="tx1"/>
              </a:solidFill>
            </a:endParaRPr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825144"/>
              </p:ext>
            </p:extLst>
          </p:nvPr>
        </p:nvGraphicFramePr>
        <p:xfrm>
          <a:off x="2107897" y="1637071"/>
          <a:ext cx="8074741" cy="4586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736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4. Udregning af </a:t>
            </a:r>
            <a:r>
              <a:rPr lang="da-DK" dirty="0" err="1" smtClean="0">
                <a:solidFill>
                  <a:schemeClr val="tx1"/>
                </a:solidFill>
              </a:rPr>
              <a:t>Gini</a:t>
            </a:r>
            <a:r>
              <a:rPr lang="da-DK" dirty="0" smtClean="0">
                <a:solidFill>
                  <a:schemeClr val="tx1"/>
                </a:solidFill>
              </a:rPr>
              <a:t>-koefficienten 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5" name="Tekstfelt 4"/>
          <p:cNvSpPr txBox="1"/>
          <p:nvPr/>
        </p:nvSpPr>
        <p:spPr>
          <a:xfrm>
            <a:off x="3654864" y="4328749"/>
            <a:ext cx="35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smtClean="0"/>
              <a:t>A</a:t>
            </a:r>
            <a:endParaRPr lang="da-DK" sz="3600" dirty="0"/>
          </a:p>
        </p:txBody>
      </p:sp>
      <p:sp>
        <p:nvSpPr>
          <p:cNvPr id="6" name="Tekstfelt 5"/>
          <p:cNvSpPr txBox="1"/>
          <p:nvPr/>
        </p:nvSpPr>
        <p:spPr>
          <a:xfrm>
            <a:off x="4553855" y="4760854"/>
            <a:ext cx="989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smtClean="0"/>
              <a:t>B</a:t>
            </a:r>
            <a:endParaRPr lang="da-DK" sz="3600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Rektangel 6"/>
          <p:cNvSpPr/>
          <p:nvPr/>
        </p:nvSpPr>
        <p:spPr>
          <a:xfrm>
            <a:off x="6598763" y="2982519"/>
            <a:ext cx="5214695" cy="2961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Tekstfelt 3"/>
          <p:cNvSpPr txBox="1"/>
          <p:nvPr/>
        </p:nvSpPr>
        <p:spPr>
          <a:xfrm>
            <a:off x="6548235" y="3393500"/>
            <a:ext cx="5476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Gini</a:t>
            </a:r>
            <a:r>
              <a:rPr lang="da-DK" dirty="0" smtClean="0"/>
              <a:t>-koefficienten = A/A+B</a:t>
            </a:r>
          </a:p>
          <a:p>
            <a:endParaRPr lang="da-DK" dirty="0"/>
          </a:p>
          <a:p>
            <a:r>
              <a:rPr lang="da-DK" i="1" dirty="0" smtClean="0"/>
              <a:t>Perfekt indkomstfordeling</a:t>
            </a:r>
            <a:r>
              <a:rPr lang="da-DK" dirty="0" smtClean="0"/>
              <a:t>: den blå kurver ligger ‘oveni’ den røde. </a:t>
            </a:r>
          </a:p>
          <a:p>
            <a:r>
              <a:rPr lang="da-DK" dirty="0" err="1" smtClean="0"/>
              <a:t>Gini</a:t>
            </a:r>
            <a:r>
              <a:rPr lang="da-DK" dirty="0" smtClean="0"/>
              <a:t>-koefficienten = 0  (0/0+B)</a:t>
            </a:r>
            <a:endParaRPr lang="da-DK" dirty="0"/>
          </a:p>
          <a:p>
            <a:endParaRPr lang="da-DK" dirty="0" smtClean="0"/>
          </a:p>
        </p:txBody>
      </p:sp>
      <p:graphicFrame>
        <p:nvGraphicFramePr>
          <p:cNvPr id="10" name="Pladsholder til indhold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73704"/>
              </p:ext>
            </p:extLst>
          </p:nvPr>
        </p:nvGraphicFramePr>
        <p:xfrm>
          <a:off x="631725" y="2651051"/>
          <a:ext cx="5542534" cy="400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859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4. Udregning af </a:t>
            </a:r>
            <a:r>
              <a:rPr lang="da-DK" dirty="0" err="1" smtClean="0">
                <a:solidFill>
                  <a:schemeClr val="tx1"/>
                </a:solidFill>
              </a:rPr>
              <a:t>Gini</a:t>
            </a:r>
            <a:r>
              <a:rPr lang="da-DK" dirty="0" smtClean="0">
                <a:solidFill>
                  <a:schemeClr val="tx1"/>
                </a:solidFill>
              </a:rPr>
              <a:t>-koefficienten 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5" name="Tekstfelt 4"/>
          <p:cNvSpPr txBox="1"/>
          <p:nvPr/>
        </p:nvSpPr>
        <p:spPr>
          <a:xfrm>
            <a:off x="3654864" y="4328749"/>
            <a:ext cx="35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smtClean="0"/>
              <a:t>A</a:t>
            </a:r>
            <a:endParaRPr lang="da-DK" sz="3600" dirty="0"/>
          </a:p>
        </p:txBody>
      </p:sp>
      <p:sp>
        <p:nvSpPr>
          <p:cNvPr id="6" name="Tekstfelt 5"/>
          <p:cNvSpPr txBox="1"/>
          <p:nvPr/>
        </p:nvSpPr>
        <p:spPr>
          <a:xfrm>
            <a:off x="4553855" y="4760854"/>
            <a:ext cx="989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600" dirty="0" smtClean="0"/>
              <a:t>B</a:t>
            </a:r>
            <a:endParaRPr lang="da-DK" sz="3600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Rektangel 6"/>
          <p:cNvSpPr/>
          <p:nvPr/>
        </p:nvSpPr>
        <p:spPr>
          <a:xfrm>
            <a:off x="6598763" y="2772695"/>
            <a:ext cx="5288437" cy="3495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Tekstfelt 3"/>
          <p:cNvSpPr txBox="1"/>
          <p:nvPr/>
        </p:nvSpPr>
        <p:spPr>
          <a:xfrm>
            <a:off x="6562983" y="2921558"/>
            <a:ext cx="547696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 smtClean="0"/>
              <a:t>Gini</a:t>
            </a:r>
            <a:r>
              <a:rPr lang="da-DK" dirty="0" smtClean="0"/>
              <a:t>-koefficienten = A/A+B</a:t>
            </a:r>
          </a:p>
          <a:p>
            <a:endParaRPr lang="da-DK" dirty="0"/>
          </a:p>
          <a:p>
            <a:r>
              <a:rPr lang="da-DK" i="1" dirty="0" smtClean="0"/>
              <a:t>Perfekt indkomstfordeling</a:t>
            </a:r>
            <a:r>
              <a:rPr lang="da-DK" dirty="0" smtClean="0"/>
              <a:t>: den blå kurver ligger ‘oveni’ den røde. </a:t>
            </a:r>
          </a:p>
          <a:p>
            <a:r>
              <a:rPr lang="da-DK" dirty="0" err="1" smtClean="0"/>
              <a:t>Gini</a:t>
            </a:r>
            <a:r>
              <a:rPr lang="da-DK" dirty="0" smtClean="0"/>
              <a:t>-koefficienten = 0  (0/0+B)</a:t>
            </a:r>
            <a:endParaRPr lang="da-DK" dirty="0"/>
          </a:p>
          <a:p>
            <a:endParaRPr lang="da-DK" dirty="0" smtClean="0"/>
          </a:p>
          <a:p>
            <a:r>
              <a:rPr lang="da-DK" i="1" dirty="0" smtClean="0"/>
              <a:t>Hvis én person får al indkomst</a:t>
            </a:r>
            <a:r>
              <a:rPr lang="da-DK" dirty="0" smtClean="0"/>
              <a:t> i samfundet, </a:t>
            </a:r>
          </a:p>
          <a:p>
            <a:r>
              <a:rPr lang="da-DK" dirty="0" smtClean="0"/>
              <a:t>så vil den blå kurve følge x-aksen til 100 og så stige lodret.  (A=A+B =&gt; 1)</a:t>
            </a:r>
          </a:p>
          <a:p>
            <a:endParaRPr lang="da-DK" dirty="0"/>
          </a:p>
          <a:p>
            <a:r>
              <a:rPr lang="da-DK" dirty="0" smtClean="0"/>
              <a:t>Værdien af </a:t>
            </a:r>
            <a:r>
              <a:rPr lang="da-DK" dirty="0" err="1" smtClean="0"/>
              <a:t>Gini</a:t>
            </a:r>
            <a:r>
              <a:rPr lang="da-DK" dirty="0" smtClean="0"/>
              <a:t> ligger ml. 0 og 1 </a:t>
            </a:r>
          </a:p>
          <a:p>
            <a:endParaRPr lang="da-DK" dirty="0"/>
          </a:p>
          <a:p>
            <a:endParaRPr lang="da-DK" dirty="0"/>
          </a:p>
        </p:txBody>
      </p:sp>
      <p:graphicFrame>
        <p:nvGraphicFramePr>
          <p:cNvPr id="10" name="Pladsholder til indhold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336782"/>
              </p:ext>
            </p:extLst>
          </p:nvPr>
        </p:nvGraphicFramePr>
        <p:xfrm>
          <a:off x="631725" y="2651051"/>
          <a:ext cx="5542534" cy="4001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Lige forbindelse 8"/>
          <p:cNvCxnSpPr/>
          <p:nvPr/>
        </p:nvCxnSpPr>
        <p:spPr>
          <a:xfrm>
            <a:off x="5959736" y="3377901"/>
            <a:ext cx="0" cy="24772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89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062" y="3234211"/>
            <a:ext cx="2989617" cy="29896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Andre mål for ulighed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a-DK" dirty="0"/>
              <a:t>Verdensmålenes indikatorer </a:t>
            </a:r>
          </a:p>
          <a:p>
            <a:pPr marL="45720" indent="0">
              <a:buNone/>
            </a:pPr>
            <a:endParaRPr lang="da-DK" dirty="0" smtClean="0"/>
          </a:p>
          <a:p>
            <a:pPr marL="45720" indent="0">
              <a:buNone/>
            </a:pPr>
            <a:r>
              <a:rPr lang="da-DK" dirty="0" err="1" smtClean="0"/>
              <a:t>FNs</a:t>
            </a:r>
            <a:r>
              <a:rPr lang="da-DK" dirty="0" smtClean="0"/>
              <a:t> </a:t>
            </a:r>
            <a:r>
              <a:rPr lang="da-DK" dirty="0"/>
              <a:t>Indeks for menneskelig udvikling (</a:t>
            </a:r>
            <a:r>
              <a:rPr lang="da-DK" dirty="0" smtClean="0"/>
              <a:t>Human Development Index, HDI)</a:t>
            </a:r>
          </a:p>
          <a:p>
            <a:pPr marL="45720" indent="0">
              <a:buNone/>
            </a:pPr>
            <a:endParaRPr lang="da-DK" dirty="0"/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87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Delmål og indikatorer for Verdensmål 10</a:t>
            </a:r>
            <a:endParaRPr lang="da-DK" dirty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 rotWithShape="1">
          <a:blip r:embed="rId2"/>
          <a:srcRect l="5301" t="15423" r="5717" b="6350"/>
          <a:stretch/>
        </p:blipFill>
        <p:spPr>
          <a:xfrm>
            <a:off x="1022540" y="1891324"/>
            <a:ext cx="9379974" cy="4636216"/>
          </a:xfrm>
          <a:prstGeom prst="rect">
            <a:avLst/>
          </a:prstGeom>
        </p:spPr>
      </p:pic>
      <p:sp>
        <p:nvSpPr>
          <p:cNvPr id="5" name="Tekstfelt 4"/>
          <p:cNvSpPr txBox="1"/>
          <p:nvPr/>
        </p:nvSpPr>
        <p:spPr>
          <a:xfrm rot="16200000">
            <a:off x="9837174" y="4798991"/>
            <a:ext cx="324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Kilde: </a:t>
            </a:r>
            <a:r>
              <a:rPr lang="da-DK" dirty="0" smtClean="0">
                <a:hlinkClick r:id="rId3"/>
              </a:rPr>
              <a:t>Verdensmålene.dk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8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Bruttonationalprodukt, BNP</a:t>
            </a:r>
            <a:endParaRPr lang="da-DK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 rotWithShape="1">
          <a:blip r:embed="rId2"/>
          <a:srcRect l="21408" t="18786" r="26452" b="17599"/>
          <a:stretch/>
        </p:blipFill>
        <p:spPr>
          <a:xfrm>
            <a:off x="6304517" y="1542920"/>
            <a:ext cx="5555387" cy="4184591"/>
          </a:xfrm>
          <a:prstGeom prst="rect">
            <a:avLst/>
          </a:prstGeom>
        </p:spPr>
      </p:pic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0" y="2057400"/>
            <a:ext cx="6279179" cy="4038600"/>
          </a:xfrm>
        </p:spPr>
        <p:txBody>
          <a:bodyPr/>
          <a:lstStyle/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BNP i Danmark, 2018: 2 027,2 mia. kr.           (Statistisk Årbog 2017, Danmarks Statistik)</a:t>
            </a:r>
          </a:p>
          <a:p>
            <a:pPr>
              <a:buFont typeface="Corbel" panose="020B0503020204020204" pitchFamily="34" charset="0"/>
              <a:buChar char="−"/>
            </a:pPr>
            <a:endParaRPr lang="da-DK" dirty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‘Bare’ et tal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Siger ikke noget om, hvordan den værdi er </a:t>
            </a:r>
            <a:endParaRPr lang="da-DK" dirty="0"/>
          </a:p>
          <a:p>
            <a:pPr marL="45720" indent="0">
              <a:buNone/>
            </a:pPr>
            <a:r>
              <a:rPr lang="da-DK" dirty="0" smtClean="0"/>
              <a:t>    fordelt på de mennesker, der bor  i Danmark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Siger heller ikke noget om, om Danmark er et</a:t>
            </a:r>
          </a:p>
          <a:p>
            <a:pPr marL="45720" indent="0">
              <a:buNone/>
            </a:pPr>
            <a:r>
              <a:rPr lang="da-DK" dirty="0" smtClean="0"/>
              <a:t>    rigt land eller ej</a:t>
            </a:r>
          </a:p>
          <a:p>
            <a:pPr marL="45720" indent="0">
              <a:buNone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Ellipse 4"/>
          <p:cNvSpPr/>
          <p:nvPr/>
        </p:nvSpPr>
        <p:spPr>
          <a:xfrm>
            <a:off x="6987654" y="4394580"/>
            <a:ext cx="586853" cy="354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5528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Delmål 10.1 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1" y="2057400"/>
            <a:ext cx="4038600" cy="4038600"/>
          </a:xfrm>
        </p:spPr>
        <p:txBody>
          <a:bodyPr/>
          <a:lstStyle/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10.1: Indkomsten </a:t>
            </a:r>
            <a:r>
              <a:rPr lang="da-DK" dirty="0">
                <a:solidFill>
                  <a:schemeClr val="tx1"/>
                </a:solidFill>
              </a:rPr>
              <a:t>for de fattigste 40 procent af befolkningen stiger mere end </a:t>
            </a:r>
            <a:r>
              <a:rPr lang="da-DK" dirty="0" smtClean="0">
                <a:solidFill>
                  <a:schemeClr val="tx1"/>
                </a:solidFill>
              </a:rPr>
              <a:t>gennemsnittet frem mod 2030. </a:t>
            </a:r>
          </a:p>
          <a:p>
            <a:pPr marL="45720" indent="0">
              <a:buNone/>
            </a:pPr>
            <a:endParaRPr lang="da-DK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Det går den forkerte vej i Danmark</a:t>
            </a:r>
          </a:p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</p:txBody>
      </p:sp>
      <p:sp>
        <p:nvSpPr>
          <p:cNvPr id="5" name="Tekstfelt 4"/>
          <p:cNvSpPr txBox="1"/>
          <p:nvPr/>
        </p:nvSpPr>
        <p:spPr>
          <a:xfrm>
            <a:off x="5388864" y="1926336"/>
            <a:ext cx="6059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Væksten i indkomst per indbygger i Danmark blandt de nederste 40 procent af befolkningen og den samlede befolkning</a:t>
            </a:r>
            <a:endParaRPr lang="da-DK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 rotWithShape="1">
          <a:blip r:embed="rId3"/>
          <a:srcRect l="18838" t="39973" r="24857" b="14312"/>
          <a:stretch/>
        </p:blipFill>
        <p:spPr>
          <a:xfrm>
            <a:off x="5273513" y="2849666"/>
            <a:ext cx="6174775" cy="3133344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5388864" y="6181344"/>
            <a:ext cx="3523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Kilde: </a:t>
            </a:r>
            <a:r>
              <a:rPr lang="da-DK" sz="1200" dirty="0" smtClean="0">
                <a:hlinkClick r:id="rId4"/>
              </a:rPr>
              <a:t>Danmarks Statistik</a:t>
            </a:r>
            <a:endParaRPr lang="da-DK" sz="120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Danmarks Statistik og Verdensmål 10 </a:t>
            </a:r>
            <a:endParaRPr lang="da-DK" dirty="0">
              <a:solidFill>
                <a:schemeClr val="tx1"/>
              </a:solidFill>
            </a:endParaRPr>
          </a:p>
        </p:txBody>
      </p:sp>
      <p:pic>
        <p:nvPicPr>
          <p:cNvPr id="5" name="Pladsholder til indhold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9983" r="7428" b="13220"/>
          <a:stretch/>
        </p:blipFill>
        <p:spPr>
          <a:xfrm>
            <a:off x="306766" y="2240302"/>
            <a:ext cx="11547987" cy="3983526"/>
          </a:xfrm>
          <a:prstGeom prst="rect">
            <a:avLst/>
          </a:prstGeom>
        </p:spPr>
      </p:pic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 err="1" smtClean="0">
                <a:solidFill>
                  <a:schemeClr val="tx1"/>
                </a:solidFill>
              </a:rPr>
              <a:t>FNs</a:t>
            </a:r>
            <a:r>
              <a:rPr lang="da-DK" sz="3600" dirty="0" smtClean="0">
                <a:solidFill>
                  <a:schemeClr val="tx1"/>
                </a:solidFill>
              </a:rPr>
              <a:t> indeks for menneskelig udvikling (HDI på engelsk)</a:t>
            </a:r>
            <a:endParaRPr lang="da-DK" sz="3600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0" y="2072148"/>
            <a:ext cx="9638071" cy="4038600"/>
          </a:xfrm>
        </p:spPr>
        <p:txBody>
          <a:bodyPr/>
          <a:lstStyle/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 Langt og sundt liv (måles med </a:t>
            </a:r>
            <a:r>
              <a:rPr lang="da-DK" dirty="0"/>
              <a:t>f</a:t>
            </a:r>
            <a:r>
              <a:rPr lang="da-DK" dirty="0" smtClean="0"/>
              <a:t>orventet levealder ved fødslen)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Viden (måles med 1. Gennemsnitligt antal år i skole for voksne der er 25 år og ældre, og 2. Forventet antal år i skole for børn, der skal til at starte i skole) 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Levestandard (måles ved hjælp af </a:t>
            </a:r>
            <a:r>
              <a:rPr lang="da-DK" dirty="0" err="1" smtClean="0"/>
              <a:t>Gini</a:t>
            </a:r>
            <a:r>
              <a:rPr lang="da-DK" dirty="0" smtClean="0"/>
              <a:t>-koefficienten)</a:t>
            </a:r>
            <a:endParaRPr lang="da-DK" dirty="0"/>
          </a:p>
        </p:txBody>
      </p:sp>
      <p:pic>
        <p:nvPicPr>
          <p:cNvPr id="4" name="Billede 3" descr="http://hdr.undp.org/sites/default/files/hdi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5"/>
          <a:stretch/>
        </p:blipFill>
        <p:spPr bwMode="auto">
          <a:xfrm>
            <a:off x="4849986" y="4247536"/>
            <a:ext cx="6978220" cy="22024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1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/>
          <p:cNvPicPr>
            <a:picLocks noChangeAspect="1"/>
          </p:cNvPicPr>
          <p:nvPr/>
        </p:nvPicPr>
        <p:blipFill rotWithShape="1">
          <a:blip r:embed="rId2"/>
          <a:srcRect l="28679" t="22178" r="6258" b="5988"/>
          <a:stretch/>
        </p:blipFill>
        <p:spPr>
          <a:xfrm>
            <a:off x="2097867" y="550692"/>
            <a:ext cx="8563405" cy="5315590"/>
          </a:xfrm>
          <a:prstGeom prst="rect">
            <a:avLst/>
          </a:prstGeom>
        </p:spPr>
      </p:pic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Tekstfelt 5"/>
          <p:cNvSpPr txBox="1"/>
          <p:nvPr/>
        </p:nvSpPr>
        <p:spPr>
          <a:xfrm rot="16200000">
            <a:off x="-1524000" y="1996441"/>
            <a:ext cx="4587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4400" dirty="0" smtClean="0"/>
              <a:t>HDI, 2018 </a:t>
            </a:r>
            <a:endParaRPr lang="da-DK" sz="4400" dirty="0"/>
          </a:p>
        </p:txBody>
      </p:sp>
      <p:sp>
        <p:nvSpPr>
          <p:cNvPr id="7" name="Tekstfelt 6"/>
          <p:cNvSpPr txBox="1"/>
          <p:nvPr/>
        </p:nvSpPr>
        <p:spPr>
          <a:xfrm rot="16200000">
            <a:off x="9329530" y="3931920"/>
            <a:ext cx="491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Kilde: UNDP, </a:t>
            </a:r>
            <a:r>
              <a:rPr lang="da-DK" dirty="0" smtClean="0">
                <a:hlinkClick r:id="rId3"/>
              </a:rPr>
              <a:t>HDR Statistical </a:t>
            </a:r>
            <a:r>
              <a:rPr lang="da-DK" dirty="0">
                <a:hlinkClick r:id="rId3"/>
              </a:rPr>
              <a:t>U</a:t>
            </a:r>
            <a:r>
              <a:rPr lang="da-DK" dirty="0" smtClean="0">
                <a:hlinkClick r:id="rId3"/>
              </a:rPr>
              <a:t>pdate 2018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8581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chemeClr val="tx1"/>
                </a:solidFill>
              </a:rPr>
              <a:t>Ulighedsjusteret HDI, </a:t>
            </a:r>
            <a:r>
              <a:rPr lang="da-DK" dirty="0" smtClean="0">
                <a:solidFill>
                  <a:schemeClr val="tx1"/>
                </a:solidFill>
              </a:rPr>
              <a:t>IHDI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Corbel" panose="020B0503020204020204" pitchFamily="34" charset="0"/>
              <a:buChar char="−"/>
            </a:pPr>
            <a:r>
              <a:rPr lang="da-DK" sz="2000" dirty="0" smtClean="0"/>
              <a:t>HDI er et udtryk for det gennemsnitlige niveau for menneskelig udvikling i et land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sz="2000" dirty="0" smtClean="0"/>
              <a:t>IHDI er også et udtryk for menneskelig udvikling i et land, </a:t>
            </a:r>
            <a:r>
              <a:rPr lang="da-DK" sz="2000" i="1" dirty="0" smtClean="0"/>
              <a:t>men</a:t>
            </a:r>
            <a:r>
              <a:rPr lang="da-DK" sz="2000" dirty="0" smtClean="0"/>
              <a:t> der tages højde for, hvordan den menneskelige udvikling er fordelt på borgerne i landet </a:t>
            </a:r>
          </a:p>
          <a:p>
            <a:pPr lvl="1">
              <a:buFont typeface="Corbel" panose="020B0503020204020204" pitchFamily="34" charset="0"/>
              <a:buChar char="−"/>
            </a:pPr>
            <a:endParaRPr lang="da-DK" dirty="0" smtClean="0"/>
          </a:p>
          <a:p>
            <a:pPr marL="822960" lvl="3" indent="0">
              <a:buNone/>
            </a:pPr>
            <a:r>
              <a:rPr lang="da-DK" sz="2000" dirty="0" smtClean="0"/>
              <a:t>(Lidt a la det vi talte om i forbindelse med BNP og </a:t>
            </a:r>
            <a:r>
              <a:rPr lang="da-DK" sz="2000" dirty="0" err="1" smtClean="0"/>
              <a:t>Gini</a:t>
            </a:r>
            <a:r>
              <a:rPr lang="da-DK" sz="2000" dirty="0" smtClean="0"/>
              <a:t>)</a:t>
            </a:r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sz="2000" dirty="0" smtClean="0"/>
              <a:t> IHDI reducerer fremskridt inden for menneskelig udvikling med uligheden i fordelingen af uddannelse, sundhed og indkomst</a:t>
            </a:r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sz="2000" dirty="0" smtClean="0"/>
              <a:t>Så - hvis alle borgerne i landet lever lige længe, er lige sunde, hvis de går lige mange år i skole og hvis deres indkomster er lige fordelt så er IDHI = HDI</a:t>
            </a:r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sz="2000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sz="200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4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Human Development Report 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Udgivet siden 1990. hvert eller hvert andet år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Sætter fokus på menneskelig udvikling med udgangspunkt i et tema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I 2019 er det tema </a:t>
            </a:r>
            <a:r>
              <a:rPr lang="da-DK" dirty="0" smtClean="0">
                <a:hlinkClick r:id="rId2"/>
              </a:rPr>
              <a:t>ulighed</a:t>
            </a:r>
            <a:endParaRPr lang="da-DK" dirty="0" smtClean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3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Links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rbel" panose="020B0503020204020204" pitchFamily="34" charset="0"/>
              <a:buChar char="−"/>
            </a:pPr>
            <a:r>
              <a:rPr lang="en-US" dirty="0">
                <a:hlinkClick r:id="rId2"/>
              </a:rPr>
              <a:t>2019 Human Development Report to focus </a:t>
            </a:r>
            <a:r>
              <a:rPr lang="en-US" dirty="0" smtClean="0">
                <a:hlinkClick r:id="rId2"/>
              </a:rPr>
              <a:t>on inequality</a:t>
            </a:r>
            <a:endParaRPr lang="en-US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Danmarks Statistik, </a:t>
            </a:r>
            <a:r>
              <a:rPr lang="da-DK" dirty="0" smtClean="0">
                <a:hlinkClick r:id="rId3"/>
              </a:rPr>
              <a:t>Verdensmålene</a:t>
            </a: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>
                <a:hlinkClick r:id="rId4"/>
              </a:rPr>
              <a:t>Human Development Reports </a:t>
            </a:r>
            <a:endParaRPr lang="da-DK" dirty="0" smtClean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BNP per indbygger</a:t>
            </a:r>
            <a:endParaRPr lang="da-DK" dirty="0">
              <a:solidFill>
                <a:schemeClr val="tx1"/>
              </a:solidFill>
            </a:endParaRP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 rotWithShape="1">
          <a:blip r:embed="rId2"/>
          <a:srcRect l="25321" t="13122" r="28023" b="24105"/>
          <a:stretch/>
        </p:blipFill>
        <p:spPr>
          <a:xfrm>
            <a:off x="5751889" y="830175"/>
            <a:ext cx="6176255" cy="5275252"/>
          </a:xfrm>
          <a:prstGeom prst="rect">
            <a:avLst/>
          </a:prstGeom>
        </p:spPr>
      </p:pic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0" y="2066827"/>
            <a:ext cx="9872871" cy="4038600"/>
          </a:xfrm>
        </p:spPr>
        <p:txBody>
          <a:bodyPr>
            <a:normAutofit lnSpcReduction="10000"/>
          </a:bodyPr>
          <a:lstStyle/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BNP/antal indbyggere</a:t>
            </a:r>
          </a:p>
          <a:p>
            <a:pPr>
              <a:buFont typeface="Corbel" panose="020B0503020204020204" pitchFamily="34" charset="0"/>
              <a:buChar char="−"/>
            </a:pPr>
            <a:endParaRPr lang="da-DK" dirty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BNP per indbygger er et gennemsnit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Det viser ikke, hvordan BNP i </a:t>
            </a:r>
          </a:p>
          <a:p>
            <a:pPr marL="45720" indent="0">
              <a:buNone/>
            </a:pPr>
            <a:r>
              <a:rPr lang="da-DK" dirty="0" smtClean="0"/>
              <a:t>    virkeligheden er fordelt på borgerne </a:t>
            </a:r>
          </a:p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For at kunne sige noget om fordelingen </a:t>
            </a:r>
          </a:p>
          <a:p>
            <a:pPr marL="45720" indent="0">
              <a:buNone/>
            </a:pPr>
            <a:r>
              <a:rPr lang="da-DK" dirty="0"/>
              <a:t> </a:t>
            </a:r>
            <a:r>
              <a:rPr lang="da-DK" dirty="0" smtClean="0"/>
              <a:t>  og uligheden, skal vi vide, </a:t>
            </a:r>
            <a:r>
              <a:rPr lang="da-DK" dirty="0"/>
              <a:t>hvad de </a:t>
            </a:r>
            <a:endParaRPr lang="da-DK" dirty="0" smtClean="0"/>
          </a:p>
          <a:p>
            <a:pPr marL="45720" indent="0">
              <a:buNone/>
            </a:pPr>
            <a:r>
              <a:rPr lang="da-DK" dirty="0"/>
              <a:t> </a:t>
            </a:r>
            <a:r>
              <a:rPr lang="da-DK" dirty="0" smtClean="0"/>
              <a:t>  enkelte </a:t>
            </a:r>
            <a:r>
              <a:rPr lang="da-DK" dirty="0"/>
              <a:t>familier </a:t>
            </a:r>
            <a:r>
              <a:rPr lang="da-DK" dirty="0" smtClean="0"/>
              <a:t>har at </a:t>
            </a:r>
            <a:r>
              <a:rPr lang="da-DK" dirty="0"/>
              <a:t>leve </a:t>
            </a:r>
            <a:r>
              <a:rPr lang="da-DK" dirty="0" smtClean="0"/>
              <a:t>for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6024843" y="3235788"/>
            <a:ext cx="586853" cy="354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4395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Hvor meget har familierne </a:t>
            </a:r>
            <a:r>
              <a:rPr lang="da-DK" dirty="0">
                <a:solidFill>
                  <a:schemeClr val="tx1"/>
                </a:solidFill>
              </a:rPr>
              <a:t>i et </a:t>
            </a:r>
            <a:r>
              <a:rPr lang="da-DK" dirty="0" smtClean="0">
                <a:solidFill>
                  <a:schemeClr val="tx1"/>
                </a:solidFill>
              </a:rPr>
              <a:t>land at </a:t>
            </a:r>
            <a:r>
              <a:rPr lang="da-DK" dirty="0">
                <a:solidFill>
                  <a:schemeClr val="tx1"/>
                </a:solidFill>
              </a:rPr>
              <a:t>bruge og leve </a:t>
            </a:r>
            <a:r>
              <a:rPr lang="da-DK" dirty="0" smtClean="0">
                <a:solidFill>
                  <a:schemeClr val="tx1"/>
                </a:solidFill>
              </a:rPr>
              <a:t>for?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ekstfelt 5"/>
          <p:cNvSpPr txBox="1"/>
          <p:nvPr/>
        </p:nvSpPr>
        <p:spPr>
          <a:xfrm>
            <a:off x="1371600" y="2875940"/>
            <a:ext cx="9601199" cy="306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8620" lvl="0" indent="-34290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  <a:buFont typeface="Corbel" panose="020B0503020204020204" pitchFamily="34" charset="0"/>
              <a:buChar char="−"/>
            </a:pPr>
            <a:r>
              <a:rPr lang="da-DK" sz="2200" dirty="0" smtClean="0">
                <a:solidFill>
                  <a:srgbClr val="00B0F0"/>
                </a:solidFill>
              </a:rPr>
              <a:t>Indkomst + formue for familierne i Danmark</a:t>
            </a:r>
          </a:p>
          <a:p>
            <a:pPr marL="388620" lvl="0" indent="-34290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  <a:buFont typeface="Corbel" panose="020B0503020204020204" pitchFamily="34" charset="0"/>
              <a:buChar char="−"/>
            </a:pPr>
            <a:r>
              <a:rPr lang="da-DK" sz="2200" dirty="0" smtClean="0">
                <a:solidFill>
                  <a:srgbClr val="00B0F0"/>
                </a:solidFill>
              </a:rPr>
              <a:t>Efter skat</a:t>
            </a:r>
          </a:p>
          <a:p>
            <a:pPr marL="388620" lvl="0" indent="-34290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  <a:buFont typeface="Corbel" panose="020B0503020204020204" pitchFamily="34" charset="0"/>
              <a:buChar char="−"/>
            </a:pPr>
            <a:endParaRPr lang="da-DK" sz="2200" dirty="0">
              <a:solidFill>
                <a:srgbClr val="00B0F0"/>
              </a:solidFill>
            </a:endParaRPr>
          </a:p>
          <a:p>
            <a:pPr marL="388620" indent="-34290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  <a:buFont typeface="Corbel" panose="020B0503020204020204" pitchFamily="34" charset="0"/>
              <a:buChar char="−"/>
            </a:pPr>
            <a:r>
              <a:rPr lang="da-DK" sz="2200" dirty="0">
                <a:solidFill>
                  <a:srgbClr val="00B0F0"/>
                </a:solidFill>
              </a:rPr>
              <a:t>Lig med </a:t>
            </a:r>
            <a:r>
              <a:rPr lang="da-DK" sz="2200" i="1" dirty="0">
                <a:solidFill>
                  <a:srgbClr val="00B0F0"/>
                </a:solidFill>
              </a:rPr>
              <a:t>disponibel indkomst</a:t>
            </a:r>
          </a:p>
          <a:p>
            <a:pPr marL="388620" lvl="0" indent="-34290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  <a:buFont typeface="Corbel" panose="020B0503020204020204" pitchFamily="34" charset="0"/>
              <a:buChar char="−"/>
            </a:pPr>
            <a:endParaRPr lang="da-DK" sz="2200" dirty="0" smtClean="0">
              <a:solidFill>
                <a:srgbClr val="00B0F0"/>
              </a:solidFill>
            </a:endParaRPr>
          </a:p>
          <a:p>
            <a:pPr marL="45720" lvl="0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</a:pPr>
            <a:r>
              <a:rPr lang="da-DK" sz="4000" dirty="0" smtClean="0">
                <a:solidFill>
                  <a:srgbClr val="00B0F0"/>
                </a:solidFill>
              </a:rPr>
              <a:t> </a:t>
            </a:r>
            <a:endParaRPr lang="da-DK" sz="4000" dirty="0">
              <a:solidFill>
                <a:srgbClr val="00B0F0"/>
              </a:solidFill>
            </a:endParaRPr>
          </a:p>
        </p:txBody>
      </p:sp>
      <p:pic>
        <p:nvPicPr>
          <p:cNvPr id="2050" name="Picture 2" descr="Billedresultat for indkom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903" y="3234371"/>
            <a:ext cx="3868482" cy="216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6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Metode til at måle ulighed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0" y="2042652"/>
            <a:ext cx="9872871" cy="4038600"/>
          </a:xfrm>
        </p:spPr>
        <p:txBody>
          <a:bodyPr/>
          <a:lstStyle/>
          <a:p>
            <a:pPr marL="45720" indent="0">
              <a:buNone/>
            </a:pPr>
            <a:r>
              <a:rPr lang="da-DK" dirty="0" err="1" smtClean="0"/>
              <a:t>Gini</a:t>
            </a:r>
            <a:r>
              <a:rPr lang="da-DK" dirty="0" smtClean="0"/>
              <a:t>-koefficienten: Et meget brugt mål til at sammenligne indkomst-ulighed</a:t>
            </a:r>
          </a:p>
          <a:p>
            <a:pPr marL="45720" indent="0">
              <a:buNone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I lande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Mellem, eller på tværs af lande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På tværs af år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 smtClean="0">
                <a:solidFill>
                  <a:schemeClr val="tx1"/>
                </a:solidFill>
              </a:rPr>
              <a:t>Sammenligning af </a:t>
            </a:r>
            <a:r>
              <a:rPr lang="da-DK" sz="3600" dirty="0" err="1" smtClean="0">
                <a:solidFill>
                  <a:schemeClr val="tx1"/>
                </a:solidFill>
              </a:rPr>
              <a:t>Gini</a:t>
            </a:r>
            <a:r>
              <a:rPr lang="da-DK" sz="3600" dirty="0" smtClean="0">
                <a:solidFill>
                  <a:schemeClr val="tx1"/>
                </a:solidFill>
              </a:rPr>
              <a:t>-koefficient mellem lande</a:t>
            </a:r>
            <a:endParaRPr lang="da-DK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8133516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kstfelt 4"/>
          <p:cNvSpPr txBox="1"/>
          <p:nvPr/>
        </p:nvSpPr>
        <p:spPr>
          <a:xfrm>
            <a:off x="8775290" y="6096000"/>
            <a:ext cx="250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Kilde: </a:t>
            </a:r>
            <a:r>
              <a:rPr lang="da-DK" dirty="0" smtClean="0">
                <a:hlinkClick r:id="rId3"/>
              </a:rPr>
              <a:t>Eurostat</a:t>
            </a:r>
            <a:endParaRPr lang="da-DK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600" dirty="0">
                <a:solidFill>
                  <a:schemeClr val="tx1"/>
                </a:solidFill>
              </a:rPr>
              <a:t>Sammenligning af </a:t>
            </a:r>
            <a:r>
              <a:rPr lang="da-DK" sz="3600" dirty="0" err="1">
                <a:solidFill>
                  <a:schemeClr val="tx1"/>
                </a:solidFill>
              </a:rPr>
              <a:t>Gini</a:t>
            </a:r>
            <a:r>
              <a:rPr lang="da-DK" sz="3600" dirty="0">
                <a:solidFill>
                  <a:schemeClr val="tx1"/>
                </a:solidFill>
              </a:rPr>
              <a:t>-koefficient på tværs af år</a:t>
            </a:r>
            <a:endParaRPr lang="da-DK" sz="360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266527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felt 5"/>
          <p:cNvSpPr txBox="1"/>
          <p:nvPr/>
        </p:nvSpPr>
        <p:spPr>
          <a:xfrm>
            <a:off x="7978875" y="6184492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Kilde: </a:t>
            </a:r>
            <a:r>
              <a:rPr lang="da-DK" dirty="0" smtClean="0">
                <a:hlinkClick r:id="rId3"/>
              </a:rPr>
              <a:t>Danmarks Statistik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9302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7748" y="609600"/>
            <a:ext cx="9875520" cy="1356360"/>
          </a:xfrm>
        </p:spPr>
        <p:txBody>
          <a:bodyPr/>
          <a:lstStyle/>
          <a:p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da-DK" sz="4400" dirty="0" smtClean="0"/>
          </a:p>
          <a:p>
            <a:pPr marL="45720" indent="0" algn="ctr">
              <a:buNone/>
            </a:pPr>
            <a:r>
              <a:rPr lang="da-DK" sz="4400" dirty="0" smtClean="0"/>
              <a:t>Men hvad er </a:t>
            </a:r>
            <a:r>
              <a:rPr lang="da-DK" sz="4400" dirty="0" err="1" smtClean="0"/>
              <a:t>Gini</a:t>
            </a:r>
            <a:r>
              <a:rPr lang="da-DK" sz="4400" dirty="0" smtClean="0"/>
              <a:t>-koefficienten ?</a:t>
            </a:r>
          </a:p>
          <a:p>
            <a:pPr marL="45720" indent="0" algn="ctr">
              <a:buNone/>
            </a:pPr>
            <a:endParaRPr lang="da-DK" sz="4400" dirty="0"/>
          </a:p>
          <a:p>
            <a:pPr marL="45720" indent="0" algn="ctr">
              <a:buNone/>
            </a:pPr>
            <a:r>
              <a:rPr lang="da-DK" sz="3600" dirty="0" smtClean="0"/>
              <a:t>Et mål for indkomst-ulighed</a:t>
            </a:r>
            <a:endParaRPr lang="da-DK" sz="3600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7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1. </a:t>
            </a:r>
            <a:r>
              <a:rPr lang="da-DK" dirty="0" err="1" smtClean="0">
                <a:solidFill>
                  <a:schemeClr val="tx1"/>
                </a:solidFill>
              </a:rPr>
              <a:t>Deciler</a:t>
            </a:r>
            <a:r>
              <a:rPr lang="da-DK" dirty="0" smtClean="0">
                <a:solidFill>
                  <a:schemeClr val="tx1"/>
                </a:solidFill>
              </a:rPr>
              <a:t> og indkomst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5" name="Pladsholder til ind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91936"/>
              </p:ext>
            </p:extLst>
          </p:nvPr>
        </p:nvGraphicFramePr>
        <p:xfrm>
          <a:off x="1880678" y="1646912"/>
          <a:ext cx="8301960" cy="4576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kstfelt 6"/>
          <p:cNvSpPr txBox="1"/>
          <p:nvPr/>
        </p:nvSpPr>
        <p:spPr>
          <a:xfrm>
            <a:off x="8775288" y="6229409"/>
            <a:ext cx="320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mtClean="0"/>
              <a:t>Kilde: </a:t>
            </a:r>
            <a:r>
              <a:rPr lang="da-DK" smtClean="0">
                <a:hlinkClick r:id="rId3"/>
              </a:rPr>
              <a:t>DST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773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undlæggende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2437</TotalTime>
  <Words>811</Words>
  <Application>Microsoft Office PowerPoint</Application>
  <PresentationFormat>Widescreen</PresentationFormat>
  <Paragraphs>174</Paragraphs>
  <Slides>26</Slides>
  <Notes>3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26</vt:i4>
      </vt:variant>
    </vt:vector>
  </HeadingPairs>
  <TitlesOfParts>
    <vt:vector size="30" baseType="lpstr">
      <vt:lpstr>Calibri</vt:lpstr>
      <vt:lpstr>Corbel</vt:lpstr>
      <vt:lpstr>Grundlæggende</vt:lpstr>
      <vt:lpstr>Regneark</vt:lpstr>
      <vt:lpstr>Økonomisk Ulighed</vt:lpstr>
      <vt:lpstr>Bruttonationalprodukt, BNP</vt:lpstr>
      <vt:lpstr>BNP per indbygger</vt:lpstr>
      <vt:lpstr>Hvor meget har familierne i et land at bruge og leve for?</vt:lpstr>
      <vt:lpstr>Metode til at måle ulighed</vt:lpstr>
      <vt:lpstr>Sammenligning af Gini-koefficient mellem lande</vt:lpstr>
      <vt:lpstr>Sammenligning af Gini-koefficient på tværs af år</vt:lpstr>
      <vt:lpstr>PowerPoint-præsentation</vt:lpstr>
      <vt:lpstr>1. Deciler og indkomst</vt:lpstr>
      <vt:lpstr>1. Deciler og perfekt indkomstfordeling</vt:lpstr>
      <vt:lpstr>2. Lorenz-diagrammet</vt:lpstr>
      <vt:lpstr>Akkumuleret indkomstfordeling i DK, 2017</vt:lpstr>
      <vt:lpstr>2. Lorenz-diagrammet</vt:lpstr>
      <vt:lpstr>2. Lorenz-diagrammet</vt:lpstr>
      <vt:lpstr>3. Lorenz-kurve</vt:lpstr>
      <vt:lpstr>4. Udregning af Gini-koefficienten </vt:lpstr>
      <vt:lpstr>4. Udregning af Gini-koefficienten </vt:lpstr>
      <vt:lpstr>Andre mål for ulighed</vt:lpstr>
      <vt:lpstr>Delmål og indikatorer for Verdensmål 10</vt:lpstr>
      <vt:lpstr>Delmål 10.1 </vt:lpstr>
      <vt:lpstr>Danmarks Statistik og Verdensmål 10 </vt:lpstr>
      <vt:lpstr>FNs indeks for menneskelig udvikling (HDI på engelsk)</vt:lpstr>
      <vt:lpstr>PowerPoint-præsentation</vt:lpstr>
      <vt:lpstr>Ulighedsjusteret HDI, IHDI</vt:lpstr>
      <vt:lpstr>Human Development Report </vt:lpstr>
      <vt:lpstr>Links</vt:lpstr>
    </vt:vector>
  </TitlesOfParts>
  <Company>Professionshøjskolen Metropol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Maren Marie Egedorf</dc:creator>
  <cp:lastModifiedBy>Maren Marie Egedorf</cp:lastModifiedBy>
  <cp:revision>99</cp:revision>
  <dcterms:created xsi:type="dcterms:W3CDTF">2019-03-05T09:04:31Z</dcterms:created>
  <dcterms:modified xsi:type="dcterms:W3CDTF">2019-04-04T07:23:53Z</dcterms:modified>
</cp:coreProperties>
</file>