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8" r:id="rId3"/>
    <p:sldId id="270" r:id="rId4"/>
    <p:sldId id="271" r:id="rId5"/>
    <p:sldId id="272" r:id="rId6"/>
    <p:sldId id="265" r:id="rId7"/>
    <p:sldId id="259" r:id="rId8"/>
    <p:sldId id="26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a-DK" smtClean="0"/>
              <a:t>Klik for at redigere undertiteltypografien i masteren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3/31/2019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3/31/2019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Ulighed</a:t>
            </a:r>
            <a:br>
              <a:rPr lang="da-DK" dirty="0" smtClean="0"/>
            </a:br>
            <a:r>
              <a:rPr lang="da-DK" dirty="0" smtClean="0"/>
              <a:t>Fokus på Sundhed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5751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6887" y="400050"/>
            <a:ext cx="11287887" cy="1565910"/>
          </a:xfrm>
        </p:spPr>
        <p:txBody>
          <a:bodyPr>
            <a:normAutofit/>
          </a:bodyPr>
          <a:lstStyle/>
          <a:p>
            <a:r>
              <a:rPr lang="da-DK" b="1" dirty="0">
                <a:solidFill>
                  <a:schemeClr val="tx1"/>
                </a:solidFill>
              </a:rPr>
              <a:t>Mål 10: Reducer </a:t>
            </a:r>
            <a:r>
              <a:rPr lang="da-DK" b="1" dirty="0" smtClean="0">
                <a:solidFill>
                  <a:schemeClr val="tx1"/>
                </a:solidFill>
              </a:rPr>
              <a:t>ulighed / Fokus </a:t>
            </a:r>
            <a:r>
              <a:rPr lang="da-DK" b="1" dirty="0">
                <a:solidFill>
                  <a:schemeClr val="tx1"/>
                </a:solidFill>
              </a:rPr>
              <a:t>på </a:t>
            </a:r>
            <a:r>
              <a:rPr lang="da-DK" b="1" dirty="0" smtClean="0">
                <a:solidFill>
                  <a:schemeClr val="tx1"/>
                </a:solidFill>
              </a:rPr>
              <a:t>sundhed </a:t>
            </a:r>
            <a:br>
              <a:rPr lang="da-DK" b="1" dirty="0" smtClean="0">
                <a:solidFill>
                  <a:schemeClr val="tx1"/>
                </a:solidFill>
              </a:rPr>
            </a:br>
            <a:r>
              <a:rPr lang="en-GB" dirty="0" err="1" smtClean="0">
                <a:solidFill>
                  <a:schemeClr val="tx1"/>
                </a:solidFill>
              </a:rPr>
              <a:t>Sammenhæng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mellem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verdensmålene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246888" y="2057400"/>
            <a:ext cx="11850624" cy="4038600"/>
          </a:xfrm>
        </p:spPr>
        <p:txBody>
          <a:bodyPr>
            <a:norm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da-DK" sz="2000" b="1" dirty="0"/>
              <a:t>Mål 1: Afskaffe alle former for fattigdom i verden</a:t>
            </a:r>
            <a:endParaRPr lang="da-DK" sz="2000" b="1" dirty="0" smtClean="0"/>
          </a:p>
          <a:p>
            <a:pPr marL="45720" indent="0">
              <a:lnSpc>
                <a:spcPct val="150000"/>
              </a:lnSpc>
              <a:buNone/>
            </a:pPr>
            <a:r>
              <a:rPr lang="da-DK" sz="2000" b="1" dirty="0"/>
              <a:t>Mål 2: Stoppe sult, opnå fødevaresikkerhed og forbedret ernæring, samt fremme bæredygtigt </a:t>
            </a:r>
            <a:r>
              <a:rPr lang="da-DK" sz="2000" b="1" dirty="0" smtClean="0"/>
              <a:t>landbrug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da-DK" sz="2000" b="1" dirty="0" smtClean="0"/>
              <a:t>Mål </a:t>
            </a:r>
            <a:r>
              <a:rPr lang="da-DK" sz="2000" b="1" dirty="0"/>
              <a:t>6: Sikre at alle har adgang til vand og sanitet og at dette forvaltes bæredygtigt</a:t>
            </a:r>
            <a:endParaRPr lang="da-DK" sz="2000" b="1" i="1" dirty="0" smtClean="0">
              <a:solidFill>
                <a:schemeClr val="tx1"/>
              </a:solidFill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da-DK" sz="2000" b="1" dirty="0">
                <a:solidFill>
                  <a:srgbClr val="92D050"/>
                </a:solidFill>
              </a:rPr>
              <a:t>Mål 10: </a:t>
            </a:r>
            <a:r>
              <a:rPr lang="da-DK" sz="2000" b="1" i="1" dirty="0">
                <a:solidFill>
                  <a:srgbClr val="92D050"/>
                </a:solidFill>
              </a:rPr>
              <a:t>Reducer ulighed i og mellem lande</a:t>
            </a:r>
            <a:endParaRPr lang="da-DK" sz="2000" b="1" i="1" dirty="0" smtClean="0">
              <a:solidFill>
                <a:srgbClr val="92D050"/>
              </a:solidFill>
            </a:endParaRPr>
          </a:p>
          <a:p>
            <a:pPr marL="45720" indent="0">
              <a:lnSpc>
                <a:spcPct val="100000"/>
              </a:lnSpc>
              <a:buNone/>
            </a:pPr>
            <a:endParaRPr lang="da-DK" sz="2000" b="1" dirty="0" smtClean="0">
              <a:solidFill>
                <a:schemeClr val="tx1"/>
              </a:solidFill>
            </a:endParaRPr>
          </a:p>
          <a:p>
            <a:pPr marL="45720" indent="0">
              <a:lnSpc>
                <a:spcPct val="100000"/>
              </a:lnSpc>
              <a:buNone/>
            </a:pPr>
            <a:r>
              <a:rPr lang="da-DK" sz="2000" b="1" dirty="0" smtClean="0">
                <a:solidFill>
                  <a:schemeClr val="tx1"/>
                </a:solidFill>
              </a:rPr>
              <a:t>Hvad har sundhed med at gøre med (u)lighed?</a:t>
            </a: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4" name="Billed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6724" y="4400231"/>
            <a:ext cx="2641473" cy="1787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91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Økonomi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sundhed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61703" y="1828800"/>
            <a:ext cx="11249297" cy="4267200"/>
          </a:xfrm>
        </p:spPr>
        <p:txBody>
          <a:bodyPr/>
          <a:lstStyle/>
          <a:p>
            <a:pPr marL="45720" indent="0">
              <a:buNone/>
            </a:pPr>
            <a:r>
              <a:rPr lang="da-DK" dirty="0" smtClean="0">
                <a:solidFill>
                  <a:schemeClr val="tx1"/>
                </a:solidFill>
              </a:rPr>
              <a:t>Adgang </a:t>
            </a:r>
            <a:r>
              <a:rPr lang="da-DK" dirty="0" smtClean="0">
                <a:solidFill>
                  <a:schemeClr val="tx1"/>
                </a:solidFill>
              </a:rPr>
              <a:t>til madvarer:</a:t>
            </a:r>
          </a:p>
          <a:p>
            <a:pPr marL="45720" indent="0">
              <a:buNone/>
            </a:pPr>
            <a:endParaRPr lang="da-DK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da-DK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da-DK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da-DK" dirty="0" smtClean="0">
                <a:solidFill>
                  <a:schemeClr val="tx1"/>
                </a:solidFill>
              </a:rPr>
              <a:t>Økonomi</a:t>
            </a:r>
            <a:r>
              <a:rPr lang="da-DK" dirty="0" smtClean="0">
                <a:solidFill>
                  <a:schemeClr val="tx1"/>
                </a:solidFill>
              </a:rPr>
              <a:t> </a:t>
            </a:r>
            <a:r>
              <a:rPr lang="da-DK" dirty="0" smtClean="0">
                <a:solidFill>
                  <a:schemeClr val="tx1"/>
                </a:solidFill>
              </a:rPr>
              <a:t>til </a:t>
            </a:r>
            <a:r>
              <a:rPr lang="da-DK" dirty="0" smtClean="0">
                <a:solidFill>
                  <a:schemeClr val="tx1"/>
                </a:solidFill>
              </a:rPr>
              <a:t>medicin /behandling </a:t>
            </a:r>
            <a:r>
              <a:rPr lang="da-DK" dirty="0" smtClean="0">
                <a:solidFill>
                  <a:schemeClr val="tx1"/>
                </a:solidFill>
              </a:rPr>
              <a:t>(hjerte/kar, diabetes, </a:t>
            </a:r>
            <a:r>
              <a:rPr lang="da-DK" dirty="0" smtClean="0">
                <a:solidFill>
                  <a:schemeClr val="tx1"/>
                </a:solidFill>
              </a:rPr>
              <a:t>allergi</a:t>
            </a:r>
            <a:r>
              <a:rPr lang="da-DK" dirty="0" smtClean="0">
                <a:solidFill>
                  <a:schemeClr val="tx1"/>
                </a:solidFill>
              </a:rPr>
              <a:t>, vacciner, </a:t>
            </a:r>
            <a:r>
              <a:rPr lang="da-DK" dirty="0" smtClean="0">
                <a:solidFill>
                  <a:schemeClr val="tx1"/>
                </a:solidFill>
              </a:rPr>
              <a:t>malaria </a:t>
            </a:r>
            <a:r>
              <a:rPr lang="da-DK" dirty="0" smtClean="0">
                <a:solidFill>
                  <a:schemeClr val="tx1"/>
                </a:solidFill>
              </a:rPr>
              <a:t>osv. </a:t>
            </a:r>
            <a:r>
              <a:rPr lang="da-DK" dirty="0" smtClean="0">
                <a:solidFill>
                  <a:schemeClr val="tx1"/>
                </a:solidFill>
              </a:rPr>
              <a:t>)</a:t>
            </a:r>
          </a:p>
          <a:p>
            <a:pPr marL="45720" indent="0">
              <a:buNone/>
            </a:pPr>
            <a:r>
              <a:rPr lang="da-DK" dirty="0" smtClean="0">
                <a:solidFill>
                  <a:schemeClr val="tx1"/>
                </a:solidFill>
              </a:rPr>
              <a:t>Rige lever markant længere end fattige (arbejdsforhold, arbejdsformer og levevilkår)</a:t>
            </a:r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3996" y="1627059"/>
            <a:ext cx="2357982" cy="1558101"/>
          </a:xfrm>
          <a:prstGeom prst="rect">
            <a:avLst/>
          </a:prstGeom>
        </p:spPr>
      </p:pic>
      <p:pic>
        <p:nvPicPr>
          <p:cNvPr id="7" name="Billed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1499" y="1357176"/>
            <a:ext cx="2857500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48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7700" y="381000"/>
            <a:ext cx="11068050" cy="1584960"/>
          </a:xfrm>
        </p:spPr>
        <p:txBody>
          <a:bodyPr/>
          <a:lstStyle/>
          <a:p>
            <a:r>
              <a:rPr lang="en-GB" dirty="0" err="1" smtClean="0"/>
              <a:t>Infrasturktur</a:t>
            </a:r>
            <a:r>
              <a:rPr lang="en-GB" dirty="0" smtClean="0"/>
              <a:t>, </a:t>
            </a:r>
            <a:r>
              <a:rPr lang="en-GB" dirty="0" err="1" smtClean="0"/>
              <a:t>geografiske</a:t>
            </a:r>
            <a:r>
              <a:rPr lang="en-GB" dirty="0" smtClean="0"/>
              <a:t> </a:t>
            </a:r>
            <a:r>
              <a:rPr lang="en-GB" dirty="0" err="1" smtClean="0"/>
              <a:t>forhold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sundhed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81025" y="1838325"/>
            <a:ext cx="11029949" cy="4257675"/>
          </a:xfrm>
        </p:spPr>
        <p:txBody>
          <a:bodyPr/>
          <a:lstStyle/>
          <a:p>
            <a:pPr marL="45720" indent="0">
              <a:buNone/>
            </a:pPr>
            <a:r>
              <a:rPr lang="da-DK" b="1" dirty="0" smtClean="0">
                <a:solidFill>
                  <a:schemeClr val="tx1"/>
                </a:solidFill>
              </a:rPr>
              <a:t>Adgang til – og mulighed for </a:t>
            </a:r>
            <a:r>
              <a:rPr lang="da-DK" b="1" dirty="0">
                <a:solidFill>
                  <a:schemeClr val="tx1"/>
                </a:solidFill>
              </a:rPr>
              <a:t>sund </a:t>
            </a:r>
            <a:r>
              <a:rPr lang="da-DK" b="1" dirty="0" smtClean="0">
                <a:solidFill>
                  <a:schemeClr val="tx1"/>
                </a:solidFill>
              </a:rPr>
              <a:t>mad og fysisk aktivitet</a:t>
            </a:r>
            <a:r>
              <a:rPr lang="da-DK" dirty="0" smtClean="0">
                <a:solidFill>
                  <a:schemeClr val="tx1"/>
                </a:solidFill>
              </a:rPr>
              <a:t>. </a:t>
            </a:r>
            <a:endParaRPr lang="da-DK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da-DK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da-DK" dirty="0" smtClean="0">
                <a:solidFill>
                  <a:schemeClr val="tx1"/>
                </a:solidFill>
              </a:rPr>
              <a:t>Andre </a:t>
            </a:r>
            <a:r>
              <a:rPr lang="da-DK" dirty="0" smtClean="0">
                <a:solidFill>
                  <a:schemeClr val="tx1"/>
                </a:solidFill>
              </a:rPr>
              <a:t>faktorer</a:t>
            </a:r>
            <a:r>
              <a:rPr lang="da-DK" dirty="0" smtClean="0">
                <a:solidFill>
                  <a:schemeClr val="tx1"/>
                </a:solidFill>
              </a:rPr>
              <a:t>:</a:t>
            </a:r>
            <a:endParaRPr lang="da-DK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da-DK" dirty="0" smtClean="0">
                <a:solidFill>
                  <a:schemeClr val="tx1"/>
                </a:solidFill>
              </a:rPr>
              <a:t>Adgang til klinikker, hospitaler og uddannet personale </a:t>
            </a:r>
          </a:p>
          <a:p>
            <a:pPr marL="45720" indent="0">
              <a:buNone/>
            </a:pPr>
            <a:r>
              <a:rPr lang="da-DK" dirty="0">
                <a:solidFill>
                  <a:schemeClr val="tx1"/>
                </a:solidFill>
              </a:rPr>
              <a:t>M</a:t>
            </a:r>
            <a:r>
              <a:rPr lang="da-DK" dirty="0" smtClean="0">
                <a:solidFill>
                  <a:schemeClr val="tx1"/>
                </a:solidFill>
              </a:rPr>
              <a:t>angel på medicin og lang transport/umulig transport ved sygdom</a:t>
            </a:r>
            <a:endParaRPr lang="da-DK" dirty="0">
              <a:solidFill>
                <a:schemeClr val="tx1"/>
              </a:solidFill>
            </a:endParaRPr>
          </a:p>
          <a:p>
            <a:endParaRPr lang="en-GB" dirty="0"/>
          </a:p>
        </p:txBody>
      </p:sp>
      <p:pic>
        <p:nvPicPr>
          <p:cNvPr id="4" name="Billed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4275" y="4202432"/>
            <a:ext cx="2782662" cy="2084134"/>
          </a:xfrm>
          <a:prstGeom prst="rect">
            <a:avLst/>
          </a:prstGeom>
        </p:spPr>
      </p:pic>
      <p:pic>
        <p:nvPicPr>
          <p:cNvPr id="5" name="Billed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4275" y="1647759"/>
            <a:ext cx="2976699" cy="197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694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Sociale</a:t>
            </a:r>
            <a:r>
              <a:rPr lang="en-GB" dirty="0" smtClean="0"/>
              <a:t> </a:t>
            </a:r>
            <a:r>
              <a:rPr lang="en-GB" dirty="0" err="1" smtClean="0"/>
              <a:t>forhold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sundhed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da-DK" dirty="0">
                <a:solidFill>
                  <a:schemeClr val="tx1"/>
                </a:solidFill>
              </a:rPr>
              <a:t>Afgørende for uligheden i sundhed er </a:t>
            </a:r>
            <a:r>
              <a:rPr lang="da-DK" i="1" dirty="0" smtClean="0">
                <a:solidFill>
                  <a:schemeClr val="tx1"/>
                </a:solidFill>
              </a:rPr>
              <a:t>sundhedsadfærd</a:t>
            </a:r>
            <a:r>
              <a:rPr lang="da-DK" dirty="0" smtClean="0">
                <a:solidFill>
                  <a:schemeClr val="tx1"/>
                </a:solidFill>
              </a:rPr>
              <a:t> </a:t>
            </a:r>
            <a:r>
              <a:rPr lang="da-DK" dirty="0">
                <a:solidFill>
                  <a:schemeClr val="tx1"/>
                </a:solidFill>
              </a:rPr>
              <a:t>– </a:t>
            </a:r>
            <a:endParaRPr lang="en-GB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GB" dirty="0" err="1" smtClean="0">
                <a:solidFill>
                  <a:schemeClr val="tx1"/>
                </a:solidFill>
              </a:rPr>
              <a:t>Sundhedsbudskaber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– </a:t>
            </a:r>
            <a:r>
              <a:rPr lang="en-GB" dirty="0" err="1" smtClean="0">
                <a:solidFill>
                  <a:schemeClr val="tx1"/>
                </a:solidFill>
              </a:rPr>
              <a:t>viden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   </a:t>
            </a:r>
          </a:p>
          <a:p>
            <a:pPr marL="45720" indent="0"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 </a:t>
            </a:r>
            <a:endParaRPr lang="en-GB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GB" dirty="0" err="1" smtClean="0">
                <a:solidFill>
                  <a:schemeClr val="tx1"/>
                </a:solidFill>
              </a:rPr>
              <a:t>Overskud</a:t>
            </a:r>
            <a:r>
              <a:rPr lang="en-GB" dirty="0" smtClean="0">
                <a:solidFill>
                  <a:schemeClr val="tx1"/>
                </a:solidFill>
              </a:rPr>
              <a:t>  </a:t>
            </a:r>
            <a:r>
              <a:rPr lang="en-GB" dirty="0" err="1" smtClean="0">
                <a:solidFill>
                  <a:schemeClr val="tx1"/>
                </a:solidFill>
              </a:rPr>
              <a:t>i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hverdagen</a:t>
            </a:r>
            <a:r>
              <a:rPr lang="en-GB" dirty="0" smtClean="0">
                <a:solidFill>
                  <a:schemeClr val="tx1"/>
                </a:solidFill>
              </a:rPr>
              <a:t> (</a:t>
            </a:r>
            <a:r>
              <a:rPr lang="en-GB" dirty="0" err="1" smtClean="0">
                <a:solidFill>
                  <a:schemeClr val="tx1"/>
                </a:solidFill>
              </a:rPr>
              <a:t>fokus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på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økonomi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og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arbejdsløshed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AutoShape 2" descr="Billedresultat for stop rygnin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Billedresultat for stop rygning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Billed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6362" y="3133725"/>
            <a:ext cx="2828925" cy="1619250"/>
          </a:xfrm>
          <a:prstGeom prst="rect">
            <a:avLst/>
          </a:prstGeom>
        </p:spPr>
      </p:pic>
      <p:pic>
        <p:nvPicPr>
          <p:cNvPr id="7" name="Billed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8225" y="4587240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76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ladsholder til indhol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1525" y="533400"/>
            <a:ext cx="10246995" cy="6029325"/>
          </a:xfrm>
          <a:prstGeom prst="rect">
            <a:avLst/>
          </a:prstGeom>
        </p:spPr>
      </p:pic>
      <p:sp>
        <p:nvSpPr>
          <p:cNvPr id="3" name="Tekstfelt 2"/>
          <p:cNvSpPr txBox="1"/>
          <p:nvPr/>
        </p:nvSpPr>
        <p:spPr>
          <a:xfrm>
            <a:off x="1143000" y="438150"/>
            <a:ext cx="7381875" cy="95410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2800" b="1" dirty="0" err="1" smtClean="0"/>
              <a:t>Tæt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sammenhæng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mellem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ulighed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og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sundhed</a:t>
            </a:r>
            <a:endParaRPr lang="en-GB" sz="2800" b="1" dirty="0" smtClean="0"/>
          </a:p>
          <a:p>
            <a:endParaRPr lang="en-GB" sz="2800" b="1" dirty="0"/>
          </a:p>
        </p:txBody>
      </p:sp>
      <p:sp>
        <p:nvSpPr>
          <p:cNvPr id="5" name="Nedadgående pil 4"/>
          <p:cNvSpPr/>
          <p:nvPr/>
        </p:nvSpPr>
        <p:spPr>
          <a:xfrm>
            <a:off x="2194560" y="271223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581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chemeClr val="tx1"/>
                </a:solidFill>
              </a:rPr>
              <a:t>Sammenhæng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ml. </a:t>
            </a:r>
            <a:r>
              <a:rPr lang="en-GB" dirty="0" smtClean="0">
                <a:solidFill>
                  <a:schemeClr val="tx1"/>
                </a:solidFill>
              </a:rPr>
              <a:t>(u)</a:t>
            </a:r>
            <a:r>
              <a:rPr lang="en-GB" dirty="0" err="1" smtClean="0">
                <a:solidFill>
                  <a:schemeClr val="tx1"/>
                </a:solidFill>
              </a:rPr>
              <a:t>lighed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og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sundhed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Højrepil 6"/>
          <p:cNvSpPr/>
          <p:nvPr/>
        </p:nvSpPr>
        <p:spPr>
          <a:xfrm>
            <a:off x="2862072" y="2350008"/>
            <a:ext cx="3666744" cy="1207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/>
                </a:solidFill>
              </a:rPr>
              <a:t>Adgang</a:t>
            </a:r>
            <a:r>
              <a:rPr lang="en-GB" b="1" dirty="0" smtClean="0">
                <a:solidFill>
                  <a:schemeClr val="tx1"/>
                </a:solidFill>
              </a:rPr>
              <a:t> (</a:t>
            </a:r>
            <a:r>
              <a:rPr lang="en-GB" b="1" dirty="0" err="1" smtClean="0">
                <a:solidFill>
                  <a:schemeClr val="tx1"/>
                </a:solidFill>
              </a:rPr>
              <a:t>staten</a:t>
            </a:r>
            <a:r>
              <a:rPr lang="en-GB" b="1" dirty="0" smtClean="0">
                <a:solidFill>
                  <a:schemeClr val="tx1"/>
                </a:solidFill>
              </a:rPr>
              <a:t>)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5" name="Højrepil 14"/>
          <p:cNvSpPr/>
          <p:nvPr/>
        </p:nvSpPr>
        <p:spPr>
          <a:xfrm>
            <a:off x="2862072" y="3584448"/>
            <a:ext cx="3666744" cy="1207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/>
                </a:solidFill>
              </a:rPr>
              <a:t>Mulighed</a:t>
            </a:r>
            <a:r>
              <a:rPr lang="en-GB" b="1" dirty="0" smtClean="0">
                <a:solidFill>
                  <a:schemeClr val="tx1"/>
                </a:solidFill>
              </a:rPr>
              <a:t> (</a:t>
            </a:r>
            <a:r>
              <a:rPr lang="en-GB" b="1" dirty="0" err="1" smtClean="0">
                <a:solidFill>
                  <a:schemeClr val="tx1"/>
                </a:solidFill>
              </a:rPr>
              <a:t>familien</a:t>
            </a:r>
            <a:r>
              <a:rPr lang="en-GB" b="1" dirty="0" smtClean="0">
                <a:solidFill>
                  <a:schemeClr val="tx1"/>
                </a:solidFill>
              </a:rPr>
              <a:t>)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6" name="Højrepil 15"/>
          <p:cNvSpPr/>
          <p:nvPr/>
        </p:nvSpPr>
        <p:spPr>
          <a:xfrm>
            <a:off x="2862072" y="4818888"/>
            <a:ext cx="3666744" cy="1207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/>
                </a:solidFill>
              </a:rPr>
              <a:t>Sandsynlighed</a:t>
            </a:r>
            <a:r>
              <a:rPr lang="en-GB" b="1" dirty="0" smtClean="0">
                <a:solidFill>
                  <a:schemeClr val="tx1"/>
                </a:solidFill>
              </a:rPr>
              <a:t> (</a:t>
            </a:r>
            <a:r>
              <a:rPr lang="en-GB" b="1" dirty="0" err="1" smtClean="0">
                <a:solidFill>
                  <a:schemeClr val="tx1"/>
                </a:solidFill>
              </a:rPr>
              <a:t>personen</a:t>
            </a:r>
            <a:r>
              <a:rPr lang="en-GB" b="1" dirty="0" smtClean="0">
                <a:solidFill>
                  <a:schemeClr val="tx1"/>
                </a:solidFill>
              </a:rPr>
              <a:t>)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4" name="Pladsholder til indhol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15126" y="2066925"/>
            <a:ext cx="4655616" cy="395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309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6887" y="400050"/>
            <a:ext cx="11287887" cy="1565910"/>
          </a:xfrm>
        </p:spPr>
        <p:txBody>
          <a:bodyPr>
            <a:normAutofit/>
          </a:bodyPr>
          <a:lstStyle/>
          <a:p>
            <a:r>
              <a:rPr lang="da-DK" b="1" dirty="0">
                <a:solidFill>
                  <a:schemeClr val="tx1"/>
                </a:solidFill>
              </a:rPr>
              <a:t>Mål 10: Reducer </a:t>
            </a:r>
            <a:r>
              <a:rPr lang="da-DK" b="1" dirty="0" smtClean="0">
                <a:solidFill>
                  <a:schemeClr val="tx1"/>
                </a:solidFill>
              </a:rPr>
              <a:t>ulighed / Fokus </a:t>
            </a:r>
            <a:r>
              <a:rPr lang="da-DK" b="1" dirty="0">
                <a:solidFill>
                  <a:schemeClr val="tx1"/>
                </a:solidFill>
              </a:rPr>
              <a:t>på </a:t>
            </a:r>
            <a:r>
              <a:rPr lang="da-DK" b="1" dirty="0" smtClean="0">
                <a:solidFill>
                  <a:schemeClr val="tx1"/>
                </a:solidFill>
              </a:rPr>
              <a:t>sundhed </a:t>
            </a:r>
            <a:br>
              <a:rPr lang="da-DK" b="1" dirty="0" smtClean="0">
                <a:solidFill>
                  <a:schemeClr val="tx1"/>
                </a:solidFill>
              </a:rPr>
            </a:br>
            <a:r>
              <a:rPr lang="en-GB" dirty="0" err="1" smtClean="0">
                <a:solidFill>
                  <a:schemeClr val="tx1"/>
                </a:solidFill>
              </a:rPr>
              <a:t>Sammenhæng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mellem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verdensmålene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246888" y="2057400"/>
            <a:ext cx="11850624" cy="4038600"/>
          </a:xfrm>
        </p:spPr>
        <p:txBody>
          <a:bodyPr>
            <a:norm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da-DK" sz="2000" b="1" dirty="0"/>
              <a:t>Mål 1: Afskaffe alle former for fattigdom i verden</a:t>
            </a:r>
            <a:endParaRPr lang="da-DK" sz="2000" b="1" dirty="0" smtClean="0"/>
          </a:p>
          <a:p>
            <a:pPr marL="45720" indent="0">
              <a:lnSpc>
                <a:spcPct val="150000"/>
              </a:lnSpc>
              <a:buNone/>
            </a:pPr>
            <a:r>
              <a:rPr lang="da-DK" sz="2000" b="1" dirty="0"/>
              <a:t>Mål 2: Stoppe sult, opnå fødevaresikkerhed og forbedret ernæring, samt fremme bæredygtigt </a:t>
            </a:r>
            <a:r>
              <a:rPr lang="da-DK" sz="2000" b="1" dirty="0" smtClean="0"/>
              <a:t>landbrug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da-DK" sz="2000" b="1" dirty="0" smtClean="0"/>
              <a:t>Mål </a:t>
            </a:r>
            <a:r>
              <a:rPr lang="da-DK" sz="2000" b="1" dirty="0"/>
              <a:t>6: Sikre at alle har adgang til vand og sanitet og at dette forvaltes bæredygtigt</a:t>
            </a:r>
            <a:endParaRPr lang="da-DK" sz="2000" b="1" i="1" dirty="0" smtClean="0">
              <a:solidFill>
                <a:schemeClr val="tx1"/>
              </a:solidFill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da-DK" sz="2000" b="1" dirty="0">
                <a:solidFill>
                  <a:srgbClr val="92D050"/>
                </a:solidFill>
              </a:rPr>
              <a:t>Mål 10: </a:t>
            </a:r>
            <a:r>
              <a:rPr lang="da-DK" sz="2000" b="1" i="1" dirty="0">
                <a:solidFill>
                  <a:srgbClr val="92D050"/>
                </a:solidFill>
              </a:rPr>
              <a:t>Reducer ulighed i og mellem lande</a:t>
            </a:r>
            <a:endParaRPr lang="da-DK" sz="2000" b="1" i="1" dirty="0" smtClean="0">
              <a:solidFill>
                <a:srgbClr val="92D050"/>
              </a:solidFill>
            </a:endParaRPr>
          </a:p>
          <a:p>
            <a:pPr marL="45720" indent="0">
              <a:lnSpc>
                <a:spcPct val="100000"/>
              </a:lnSpc>
              <a:buNone/>
            </a:pPr>
            <a:endParaRPr lang="da-DK" sz="2000" b="1" dirty="0" smtClean="0">
              <a:solidFill>
                <a:schemeClr val="tx1"/>
              </a:solidFill>
            </a:endParaRPr>
          </a:p>
        </p:txBody>
      </p:sp>
      <p:pic>
        <p:nvPicPr>
          <p:cNvPr id="4" name="Billed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6724" y="4400231"/>
            <a:ext cx="2641473" cy="1787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653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Grundlæggende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1695</TotalTime>
  <Words>260</Words>
  <Application>Microsoft Office PowerPoint</Application>
  <PresentationFormat>Widescreen</PresentationFormat>
  <Paragraphs>40</Paragraphs>
  <Slides>8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1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8</vt:i4>
      </vt:variant>
    </vt:vector>
  </HeadingPairs>
  <TitlesOfParts>
    <vt:vector size="10" baseType="lpstr">
      <vt:lpstr>Corbel</vt:lpstr>
      <vt:lpstr>Grundlæggende</vt:lpstr>
      <vt:lpstr>Ulighed Fokus på Sundhed</vt:lpstr>
      <vt:lpstr>Mål 10: Reducer ulighed / Fokus på sundhed  Sammenhæng mellem verdensmålene</vt:lpstr>
      <vt:lpstr>Økonomi og sundhed</vt:lpstr>
      <vt:lpstr>Infrasturktur, geografiske forhold og sundhed</vt:lpstr>
      <vt:lpstr>Sociale forhold og sundhed</vt:lpstr>
      <vt:lpstr>PowerPoint-præsentation</vt:lpstr>
      <vt:lpstr>Sammenhæng ml. (u)lighed og sundhed</vt:lpstr>
      <vt:lpstr>Mål 10: Reducer ulighed / Fokus på sundhed  Sammenhæng mellem verdensmålene</vt:lpstr>
    </vt:vector>
  </TitlesOfParts>
  <Company>Professionshøjskolen Metropol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Maren Marie Egedorf</dc:creator>
  <cp:lastModifiedBy>Ann Kristina Mikkelsen Bojsen</cp:lastModifiedBy>
  <cp:revision>38</cp:revision>
  <dcterms:created xsi:type="dcterms:W3CDTF">2019-03-05T09:04:31Z</dcterms:created>
  <dcterms:modified xsi:type="dcterms:W3CDTF">2019-04-01T06:38:13Z</dcterms:modified>
</cp:coreProperties>
</file>