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4"/>
  </p:notesMasterIdLst>
  <p:sldIdLst>
    <p:sldId id="256" r:id="rId2"/>
    <p:sldId id="259" r:id="rId3"/>
    <p:sldId id="260" r:id="rId4"/>
    <p:sldId id="262" r:id="rId5"/>
    <p:sldId id="267" r:id="rId6"/>
    <p:sldId id="268" r:id="rId7"/>
    <p:sldId id="257" r:id="rId8"/>
    <p:sldId id="261" r:id="rId9"/>
    <p:sldId id="269" r:id="rId10"/>
    <p:sldId id="264" r:id="rId11"/>
    <p:sldId id="265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60A0"/>
    <a:srgbClr val="12B2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99" autoAdjust="0"/>
  </p:normalViewPr>
  <p:slideViewPr>
    <p:cSldViewPr snapToGrid="0">
      <p:cViewPr varScale="1">
        <p:scale>
          <a:sx n="65" d="100"/>
          <a:sy n="65" d="100"/>
        </p:scale>
        <p:origin x="2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04D27-B7C9-40BA-ABE4-B3580B86B90B}" type="datetimeFigureOut">
              <a:rPr lang="da-DK" smtClean="0"/>
              <a:t>19-03-2019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7E218-D701-4B89-8E39-6C3382702DA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8497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7E218-D701-4B89-8E39-6C3382702DAD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96025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7E218-D701-4B89-8E39-6C3382702DAD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70536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7E218-D701-4B89-8E39-6C3382702DAD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5151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a-DK" smtClean="0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t.dk/da/Statistik/Sdg/10-mindre-ulighed/delmaal-01/indikator-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Verdensmål 10: MINDRE Ulighed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En introduktion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75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Mindre ulighed i de enkelte lande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143001" y="2057400"/>
            <a:ext cx="4038600" cy="4038600"/>
          </a:xfrm>
        </p:spPr>
        <p:txBody>
          <a:bodyPr/>
          <a:lstStyle/>
          <a:p>
            <a:pPr marL="45720" indent="0">
              <a:buNone/>
            </a:pPr>
            <a:endParaRPr lang="da-DK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da-DK" dirty="0" smtClean="0">
                <a:solidFill>
                  <a:schemeClr val="tx1"/>
                </a:solidFill>
              </a:rPr>
              <a:t>Mål: Indkomsten </a:t>
            </a:r>
            <a:r>
              <a:rPr lang="da-DK" dirty="0">
                <a:solidFill>
                  <a:schemeClr val="tx1"/>
                </a:solidFill>
              </a:rPr>
              <a:t>for de fattigste 40 procent af befolkningen stiger mere end </a:t>
            </a:r>
            <a:r>
              <a:rPr lang="da-DK" dirty="0" smtClean="0">
                <a:solidFill>
                  <a:schemeClr val="tx1"/>
                </a:solidFill>
              </a:rPr>
              <a:t>gennemsnittet frem mod 2030. </a:t>
            </a:r>
          </a:p>
          <a:p>
            <a:pPr marL="45720" indent="0">
              <a:buNone/>
            </a:pPr>
            <a:endParaRPr lang="da-DK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da-DK" dirty="0" smtClean="0">
                <a:solidFill>
                  <a:schemeClr val="tx1"/>
                </a:solidFill>
              </a:rPr>
              <a:t>Det går den forkerte vej i Danmark</a:t>
            </a:r>
          </a:p>
          <a:p>
            <a:pPr marL="45720" indent="0">
              <a:buNone/>
            </a:pPr>
            <a:endParaRPr lang="da-DK" dirty="0" smtClean="0">
              <a:solidFill>
                <a:schemeClr val="tx1"/>
              </a:solidFill>
            </a:endParaRPr>
          </a:p>
        </p:txBody>
      </p:sp>
      <p:sp>
        <p:nvSpPr>
          <p:cNvPr id="5" name="Tekstfelt 4"/>
          <p:cNvSpPr txBox="1"/>
          <p:nvPr/>
        </p:nvSpPr>
        <p:spPr>
          <a:xfrm>
            <a:off x="5388864" y="1926336"/>
            <a:ext cx="6059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Væksten i indtægt per indbygger i Danmark blandt de nederste 40 procent af befolkningen og den samlede befolkning</a:t>
            </a:r>
            <a:endParaRPr lang="da-DK" dirty="0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 rotWithShape="1">
          <a:blip r:embed="rId3"/>
          <a:srcRect l="18838" t="39973" r="24857" b="14312"/>
          <a:stretch/>
        </p:blipFill>
        <p:spPr>
          <a:xfrm>
            <a:off x="5273513" y="2849666"/>
            <a:ext cx="6174775" cy="3133344"/>
          </a:xfrm>
          <a:prstGeom prst="rect">
            <a:avLst/>
          </a:prstGeom>
        </p:spPr>
      </p:pic>
      <p:sp>
        <p:nvSpPr>
          <p:cNvPr id="7" name="Tekstfelt 6"/>
          <p:cNvSpPr txBox="1"/>
          <p:nvPr/>
        </p:nvSpPr>
        <p:spPr>
          <a:xfrm>
            <a:off x="5388864" y="6181344"/>
            <a:ext cx="3523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Kilde: </a:t>
            </a:r>
            <a:r>
              <a:rPr lang="da-DK" sz="1200" dirty="0" smtClean="0">
                <a:hlinkClick r:id="rId4"/>
              </a:rPr>
              <a:t>Danmarks Statistik</a:t>
            </a:r>
            <a:endParaRPr lang="da-DK" sz="1200" dirty="0"/>
          </a:p>
        </p:txBody>
      </p:sp>
    </p:spTree>
    <p:extLst>
      <p:ext uri="{BB962C8B-B14F-4D97-AF65-F5344CB8AC3E}">
        <p14:creationId xmlns:p14="http://schemas.microsoft.com/office/powerpoint/2010/main" val="184670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Mindre ulighed på tværs af lande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3157728" y="2694432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/>
              <a:t>Uddannelsesniveau</a:t>
            </a:r>
            <a:endParaRPr lang="da-DK" sz="2900" b="1" dirty="0"/>
          </a:p>
        </p:txBody>
      </p:sp>
      <p:sp>
        <p:nvSpPr>
          <p:cNvPr id="5" name="Tekstfelt 4"/>
          <p:cNvSpPr txBox="1"/>
          <p:nvPr/>
        </p:nvSpPr>
        <p:spPr>
          <a:xfrm>
            <a:off x="3310128" y="3675886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>
                <a:solidFill>
                  <a:srgbClr val="FF0000"/>
                </a:solidFill>
              </a:rPr>
              <a:t>Arbejdsforhold</a:t>
            </a:r>
            <a:endParaRPr lang="da-DK" sz="2900" b="1" dirty="0">
              <a:solidFill>
                <a:srgbClr val="FF0000"/>
              </a:solidFill>
            </a:endParaRPr>
          </a:p>
        </p:txBody>
      </p:sp>
      <p:sp>
        <p:nvSpPr>
          <p:cNvPr id="6" name="Tekstfelt 5"/>
          <p:cNvSpPr txBox="1"/>
          <p:nvPr/>
        </p:nvSpPr>
        <p:spPr>
          <a:xfrm>
            <a:off x="6553200" y="2871216"/>
            <a:ext cx="422452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>
                <a:solidFill>
                  <a:srgbClr val="7030A0"/>
                </a:solidFill>
              </a:rPr>
              <a:t>Arbejdsdagens længde</a:t>
            </a:r>
            <a:endParaRPr lang="da-DK" sz="2900" b="1" dirty="0">
              <a:solidFill>
                <a:srgbClr val="7030A0"/>
              </a:solidFill>
            </a:endParaRPr>
          </a:p>
        </p:txBody>
      </p:sp>
      <p:sp>
        <p:nvSpPr>
          <p:cNvPr id="7" name="Tekstfelt 6"/>
          <p:cNvSpPr txBox="1"/>
          <p:nvPr/>
        </p:nvSpPr>
        <p:spPr>
          <a:xfrm>
            <a:off x="627888" y="2968752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>
                <a:solidFill>
                  <a:srgbClr val="12B206"/>
                </a:solidFill>
              </a:rPr>
              <a:t>Lønninger</a:t>
            </a:r>
            <a:endParaRPr lang="da-DK" sz="2900" b="1" dirty="0">
              <a:solidFill>
                <a:srgbClr val="12B206"/>
              </a:solidFill>
            </a:endParaRPr>
          </a:p>
        </p:txBody>
      </p:sp>
      <p:sp>
        <p:nvSpPr>
          <p:cNvPr id="8" name="Tekstfelt 7"/>
          <p:cNvSpPr txBox="1"/>
          <p:nvPr/>
        </p:nvSpPr>
        <p:spPr>
          <a:xfrm>
            <a:off x="3310128" y="4504944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err="1" smtClean="0"/>
              <a:t>Arbejds</a:t>
            </a:r>
            <a:r>
              <a:rPr lang="da-DK" sz="2900" b="1" dirty="0" smtClean="0"/>
              <a:t>-alder</a:t>
            </a:r>
            <a:endParaRPr lang="da-DK" sz="2900" b="1" dirty="0"/>
          </a:p>
        </p:txBody>
      </p:sp>
      <p:sp>
        <p:nvSpPr>
          <p:cNvPr id="9" name="Tekstfelt 8"/>
          <p:cNvSpPr txBox="1"/>
          <p:nvPr/>
        </p:nvSpPr>
        <p:spPr>
          <a:xfrm>
            <a:off x="6835902" y="3791712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/>
              <a:t>Produktionsforhold</a:t>
            </a:r>
          </a:p>
        </p:txBody>
      </p:sp>
      <p:sp>
        <p:nvSpPr>
          <p:cNvPr id="10" name="Tekstfelt 9"/>
          <p:cNvSpPr txBox="1"/>
          <p:nvPr/>
        </p:nvSpPr>
        <p:spPr>
          <a:xfrm>
            <a:off x="5785104" y="4346448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>
                <a:solidFill>
                  <a:srgbClr val="12B206"/>
                </a:solidFill>
              </a:rPr>
              <a:t>Sundhed</a:t>
            </a:r>
            <a:endParaRPr lang="da-DK" sz="2900" b="1" dirty="0">
              <a:solidFill>
                <a:srgbClr val="12B206"/>
              </a:solidFill>
            </a:endParaRPr>
          </a:p>
        </p:txBody>
      </p:sp>
      <p:sp>
        <p:nvSpPr>
          <p:cNvPr id="11" name="Tekstfelt 10"/>
          <p:cNvSpPr txBox="1"/>
          <p:nvPr/>
        </p:nvSpPr>
        <p:spPr>
          <a:xfrm>
            <a:off x="1615440" y="3901440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/>
              <a:t>Sult</a:t>
            </a:r>
            <a:endParaRPr lang="da-DK" sz="2900" b="1" dirty="0"/>
          </a:p>
        </p:txBody>
      </p:sp>
      <p:sp>
        <p:nvSpPr>
          <p:cNvPr id="12" name="Tekstfelt 11"/>
          <p:cNvSpPr txBox="1"/>
          <p:nvPr/>
        </p:nvSpPr>
        <p:spPr>
          <a:xfrm>
            <a:off x="4852416" y="5279136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>
                <a:solidFill>
                  <a:srgbClr val="7030A0"/>
                </a:solidFill>
              </a:rPr>
              <a:t>Skolegang</a:t>
            </a:r>
            <a:endParaRPr lang="da-DK" sz="2900" b="1" dirty="0">
              <a:solidFill>
                <a:srgbClr val="7030A0"/>
              </a:solidFill>
            </a:endParaRPr>
          </a:p>
        </p:txBody>
      </p:sp>
      <p:sp>
        <p:nvSpPr>
          <p:cNvPr id="13" name="Tekstfelt 12"/>
          <p:cNvSpPr txBox="1"/>
          <p:nvPr/>
        </p:nvSpPr>
        <p:spPr>
          <a:xfrm>
            <a:off x="3883152" y="2042160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>
                <a:solidFill>
                  <a:srgbClr val="12B206"/>
                </a:solidFill>
              </a:rPr>
              <a:t>Krav til miljø</a:t>
            </a:r>
            <a:endParaRPr lang="da-DK" sz="2900" b="1" dirty="0">
              <a:solidFill>
                <a:srgbClr val="12B206"/>
              </a:solidFill>
            </a:endParaRPr>
          </a:p>
        </p:txBody>
      </p:sp>
      <p:sp>
        <p:nvSpPr>
          <p:cNvPr id="14" name="Tekstfelt 13"/>
          <p:cNvSpPr txBox="1"/>
          <p:nvPr/>
        </p:nvSpPr>
        <p:spPr>
          <a:xfrm>
            <a:off x="7150608" y="5009831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/>
              <a:t>Forurening</a:t>
            </a:r>
            <a:endParaRPr lang="da-DK" sz="2900" b="1" dirty="0"/>
          </a:p>
        </p:txBody>
      </p:sp>
      <p:sp>
        <p:nvSpPr>
          <p:cNvPr id="15" name="Tekstfelt 14"/>
          <p:cNvSpPr txBox="1"/>
          <p:nvPr/>
        </p:nvSpPr>
        <p:spPr>
          <a:xfrm>
            <a:off x="835152" y="5043553"/>
            <a:ext cx="33893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b="1" dirty="0" smtClean="0">
                <a:solidFill>
                  <a:srgbClr val="FF0000"/>
                </a:solidFill>
              </a:rPr>
              <a:t>Arbejdsmiljø</a:t>
            </a:r>
            <a:endParaRPr lang="da-DK" sz="2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39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4855464" cy="5023104"/>
          </a:xfrm>
        </p:spPr>
        <p:txBody>
          <a:bodyPr>
            <a:normAutofit/>
          </a:bodyPr>
          <a:lstStyle/>
          <a:p>
            <a:r>
              <a:rPr lang="da-DK" sz="2900" dirty="0" smtClean="0">
                <a:solidFill>
                  <a:schemeClr val="tx1"/>
                </a:solidFill>
              </a:rPr>
              <a:t/>
            </a:r>
            <a:br>
              <a:rPr lang="da-DK" sz="2900" dirty="0" smtClean="0">
                <a:solidFill>
                  <a:schemeClr val="tx1"/>
                </a:solidFill>
              </a:rPr>
            </a:br>
            <a:r>
              <a:rPr lang="da-DK" sz="2900" dirty="0" smtClean="0">
                <a:solidFill>
                  <a:schemeClr val="tx1"/>
                </a:solidFill>
              </a:rPr>
              <a:t/>
            </a:r>
            <a:br>
              <a:rPr lang="da-DK" sz="2900" dirty="0" smtClean="0">
                <a:solidFill>
                  <a:schemeClr val="tx1"/>
                </a:solidFill>
              </a:rPr>
            </a:br>
            <a:endParaRPr lang="da-DK" sz="2900" dirty="0">
              <a:solidFill>
                <a:schemeClr val="tx1"/>
              </a:solidFill>
            </a:endParaRPr>
          </a:p>
        </p:txBody>
      </p:sp>
      <p:pic>
        <p:nvPicPr>
          <p:cNvPr id="5122" name="Picture 2" descr="Billedresultat for Ã¸konomisk vÃ¦ks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154" y="3417988"/>
            <a:ext cx="43815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felt 3"/>
          <p:cNvSpPr txBox="1"/>
          <p:nvPr/>
        </p:nvSpPr>
        <p:spPr>
          <a:xfrm>
            <a:off x="1316736" y="3035808"/>
            <a:ext cx="626668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rbel" panose="020B0503020204020204" pitchFamily="34" charset="0"/>
              <a:buChar char="−"/>
            </a:pPr>
            <a:r>
              <a:rPr lang="da-DK" sz="2900" dirty="0"/>
              <a:t>R</a:t>
            </a:r>
            <a:r>
              <a:rPr lang="da-DK" sz="2900" dirty="0" smtClean="0"/>
              <a:t>etfærdighed</a:t>
            </a:r>
          </a:p>
          <a:p>
            <a:pPr marL="457200" indent="-457200">
              <a:buFont typeface="Corbel" panose="020B0503020204020204" pitchFamily="34" charset="0"/>
              <a:buChar char="−"/>
            </a:pPr>
            <a:r>
              <a:rPr lang="da-DK" sz="2900" dirty="0"/>
              <a:t>Respekt for </a:t>
            </a:r>
            <a:r>
              <a:rPr lang="da-DK" sz="2900" dirty="0" smtClean="0"/>
              <a:t>mennesker, miljø </a:t>
            </a:r>
            <a:r>
              <a:rPr lang="da-DK" sz="2900" dirty="0"/>
              <a:t>og natur </a:t>
            </a:r>
            <a:endParaRPr lang="da-DK" sz="2900" dirty="0" smtClean="0"/>
          </a:p>
          <a:p>
            <a:pPr marL="457200" indent="-457200">
              <a:buFont typeface="Corbel" panose="020B0503020204020204" pitchFamily="34" charset="0"/>
              <a:buChar char="−"/>
            </a:pPr>
            <a:r>
              <a:rPr lang="da-DK" sz="2900" dirty="0" smtClean="0"/>
              <a:t>Hvad </a:t>
            </a:r>
            <a:r>
              <a:rPr lang="da-DK" sz="2900" dirty="0"/>
              <a:t>der er økonomisk </a:t>
            </a:r>
            <a:r>
              <a:rPr lang="da-DK" sz="2900" dirty="0" smtClean="0"/>
              <a:t>fordelagtigt</a:t>
            </a:r>
          </a:p>
          <a:p>
            <a:pPr marL="457200" indent="-457200">
              <a:buFont typeface="Corbel" panose="020B0503020204020204" pitchFamily="34" charset="0"/>
              <a:buChar char="−"/>
            </a:pPr>
            <a:r>
              <a:rPr lang="da-DK" sz="2900" dirty="0" smtClean="0"/>
              <a:t>Bæredygtig udvikling </a:t>
            </a:r>
            <a:endParaRPr lang="da-DK" sz="2900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dirty="0">
                <a:solidFill>
                  <a:schemeClr val="tx1"/>
                </a:solidFill>
              </a:rPr>
              <a:t>Reduktionen af ulighed handler </a:t>
            </a:r>
            <a:r>
              <a:rPr lang="da-DK" dirty="0" smtClean="0">
                <a:solidFill>
                  <a:schemeClr val="tx1"/>
                </a:solidFill>
              </a:rPr>
              <a:t>om</a:t>
            </a:r>
            <a:endParaRPr lang="da-DK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2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>
                <a:solidFill>
                  <a:schemeClr val="tx1"/>
                </a:solidFill>
              </a:rPr>
              <a:t>Verdensmål 10: Mindre ulighed</a:t>
            </a:r>
          </a:p>
        </p:txBody>
      </p:sp>
      <p:pic>
        <p:nvPicPr>
          <p:cNvPr id="1026" name="Picture 2" descr="Billedresultat for uligh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118" y="2584472"/>
            <a:ext cx="5199402" cy="311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felt 3"/>
          <p:cNvSpPr txBox="1"/>
          <p:nvPr/>
        </p:nvSpPr>
        <p:spPr>
          <a:xfrm>
            <a:off x="1324947" y="2509935"/>
            <a:ext cx="42827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Ulighed har store konsekvenser</a:t>
            </a:r>
          </a:p>
          <a:p>
            <a:pPr marL="285750" indent="-285750">
              <a:buFontTx/>
              <a:buChar char="-"/>
            </a:pP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smtClean="0"/>
              <a:t>For de mennesker, der har mindst</a:t>
            </a:r>
          </a:p>
          <a:p>
            <a:pPr marL="285750" indent="-285750">
              <a:buFontTx/>
              <a:buChar char="-"/>
            </a:pPr>
            <a:r>
              <a:rPr lang="da-DK" dirty="0" smtClean="0"/>
              <a:t>For de lande, der har </a:t>
            </a:r>
            <a:r>
              <a:rPr lang="da-DK" dirty="0" smtClean="0"/>
              <a:t>mindst</a:t>
            </a:r>
          </a:p>
          <a:p>
            <a:pPr marL="285750" indent="-285750">
              <a:buFontTx/>
              <a:buChar char="-"/>
            </a:pPr>
            <a:r>
              <a:rPr lang="da-DK" dirty="0" smtClean="0"/>
              <a:t>For den samlede bæredygtige udvikling i verden </a:t>
            </a:r>
            <a:endParaRPr lang="da-DK" dirty="0" smtClean="0"/>
          </a:p>
          <a:p>
            <a:pPr marL="285750" indent="-285750">
              <a:buFontTx/>
              <a:buChar char="-"/>
            </a:pPr>
            <a:r>
              <a:rPr lang="da-DK" dirty="0" smtClean="0"/>
              <a:t>For os alle, fordi ulighed medfører politisk uro, kriminalitet og måske endda krig</a:t>
            </a:r>
          </a:p>
        </p:txBody>
      </p:sp>
    </p:spTree>
    <p:extLst>
      <p:ext uri="{BB962C8B-B14F-4D97-AF65-F5344CB8AC3E}">
        <p14:creationId xmlns:p14="http://schemas.microsoft.com/office/powerpoint/2010/main" val="217449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illedresultat for uligh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373" y="701298"/>
            <a:ext cx="8190478" cy="569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26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illedresultat for lige rettigheder for al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555" y="3307453"/>
            <a:ext cx="3611688" cy="255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Bille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485" y="3132076"/>
            <a:ext cx="3442277" cy="2731965"/>
          </a:xfrm>
          <a:prstGeom prst="rect">
            <a:avLst/>
          </a:prstGeom>
        </p:spPr>
      </p:pic>
      <p:sp>
        <p:nvSpPr>
          <p:cNvPr id="7" name="Sky 6"/>
          <p:cNvSpPr/>
          <p:nvPr/>
        </p:nvSpPr>
        <p:spPr>
          <a:xfrm>
            <a:off x="6721311" y="379449"/>
            <a:ext cx="4788817" cy="2752627"/>
          </a:xfrm>
          <a:prstGeom prst="cloud">
            <a:avLst/>
          </a:prstGeom>
          <a:noFill/>
          <a:ln>
            <a:solidFill>
              <a:srgbClr val="12B2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Tekstfelt 7"/>
          <p:cNvSpPr txBox="1"/>
          <p:nvPr/>
        </p:nvSpPr>
        <p:spPr>
          <a:xfrm>
            <a:off x="7693152" y="1255776"/>
            <a:ext cx="308457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900" dirty="0" smtClean="0"/>
              <a:t>Verdensmålene</a:t>
            </a:r>
            <a:endParaRPr lang="da-DK" sz="2900" dirty="0"/>
          </a:p>
        </p:txBody>
      </p:sp>
    </p:spTree>
    <p:extLst>
      <p:ext uri="{BB962C8B-B14F-4D97-AF65-F5344CB8AC3E}">
        <p14:creationId xmlns:p14="http://schemas.microsoft.com/office/powerpoint/2010/main" val="280936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Faktorer, der påvirker ulighed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Etnicitet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Handicap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Race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Religion</a:t>
            </a:r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Køn</a:t>
            </a:r>
          </a:p>
          <a:p>
            <a:pPr>
              <a:buFont typeface="Corbel" panose="020B0503020204020204" pitchFamily="34" charset="0"/>
              <a:buChar char="−"/>
            </a:pPr>
            <a:endParaRPr lang="da-DK" dirty="0" smtClean="0"/>
          </a:p>
          <a:p>
            <a:pPr>
              <a:buFont typeface="Corbel" panose="020B0503020204020204" pitchFamily="34" charset="0"/>
              <a:buChar char="−"/>
            </a:pPr>
            <a:endParaRPr lang="da-DK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50" y="2057400"/>
            <a:ext cx="39243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81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Verdensmålene: Udvikling er en fælles opgave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rbel" panose="020B0503020204020204" pitchFamily="34" charset="0"/>
              <a:buChar char="−"/>
            </a:pPr>
            <a:endParaRPr lang="da-DK" dirty="0" smtClean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På tværs af alle lande</a:t>
            </a:r>
            <a:endParaRPr lang="da-DK" dirty="0"/>
          </a:p>
        </p:txBody>
      </p:sp>
      <p:pic>
        <p:nvPicPr>
          <p:cNvPr id="1026" name="Picture 2" descr="Billedresultat for millennium development goal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3" r="14624"/>
          <a:stretch/>
        </p:blipFill>
        <p:spPr bwMode="auto">
          <a:xfrm>
            <a:off x="1253613" y="3855778"/>
            <a:ext cx="5161936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felt 3"/>
          <p:cNvSpPr txBox="1"/>
          <p:nvPr/>
        </p:nvSpPr>
        <p:spPr>
          <a:xfrm>
            <a:off x="1371599" y="3418843"/>
            <a:ext cx="510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MDG 2000-2015</a:t>
            </a:r>
            <a:endParaRPr lang="da-DK" dirty="0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257" y="3938182"/>
            <a:ext cx="4831179" cy="2362913"/>
          </a:xfrm>
          <a:prstGeom prst="rect">
            <a:avLst/>
          </a:prstGeom>
        </p:spPr>
      </p:pic>
      <p:sp>
        <p:nvSpPr>
          <p:cNvPr id="8" name="Tekstfelt 7"/>
          <p:cNvSpPr txBox="1"/>
          <p:nvPr/>
        </p:nvSpPr>
        <p:spPr>
          <a:xfrm>
            <a:off x="6700678" y="3411783"/>
            <a:ext cx="510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Verdensmålene 2015-2030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5822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‘Bæredygtige udviklingsmål’</a:t>
            </a:r>
            <a:endParaRPr lang="da-DK" dirty="0">
              <a:solidFill>
                <a:schemeClr val="tx1"/>
              </a:solidFill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5620512" y="1916305"/>
            <a:ext cx="4632960" cy="4096512"/>
            <a:chOff x="3993394" y="2107882"/>
            <a:chExt cx="4171874" cy="3937635"/>
          </a:xfrm>
        </p:grpSpPr>
        <p:sp>
          <p:nvSpPr>
            <p:cNvPr id="7" name="Kombinationstegning 6"/>
            <p:cNvSpPr/>
            <p:nvPr/>
          </p:nvSpPr>
          <p:spPr>
            <a:xfrm>
              <a:off x="4867751" y="2107882"/>
              <a:ext cx="2423160" cy="2423160"/>
            </a:xfrm>
            <a:custGeom>
              <a:avLst/>
              <a:gdLst>
                <a:gd name="connsiteX0" fmla="*/ 0 w 2423160"/>
                <a:gd name="connsiteY0" fmla="*/ 1211580 h 2423160"/>
                <a:gd name="connsiteX1" fmla="*/ 1211580 w 2423160"/>
                <a:gd name="connsiteY1" fmla="*/ 0 h 2423160"/>
                <a:gd name="connsiteX2" fmla="*/ 2423160 w 2423160"/>
                <a:gd name="connsiteY2" fmla="*/ 1211580 h 2423160"/>
                <a:gd name="connsiteX3" fmla="*/ 1211580 w 2423160"/>
                <a:gd name="connsiteY3" fmla="*/ 2423160 h 2423160"/>
                <a:gd name="connsiteX4" fmla="*/ 0 w 2423160"/>
                <a:gd name="connsiteY4" fmla="*/ 1211580 h 242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3160" h="2423160">
                  <a:moveTo>
                    <a:pt x="0" y="1211580"/>
                  </a:moveTo>
                  <a:cubicBezTo>
                    <a:pt x="0" y="542443"/>
                    <a:pt x="542443" y="0"/>
                    <a:pt x="1211580" y="0"/>
                  </a:cubicBezTo>
                  <a:cubicBezTo>
                    <a:pt x="1880717" y="0"/>
                    <a:pt x="2423160" y="542443"/>
                    <a:pt x="2423160" y="1211580"/>
                  </a:cubicBezTo>
                  <a:cubicBezTo>
                    <a:pt x="2423160" y="1880717"/>
                    <a:pt x="1880717" y="2423160"/>
                    <a:pt x="1211580" y="2423160"/>
                  </a:cubicBezTo>
                  <a:cubicBezTo>
                    <a:pt x="542443" y="2423160"/>
                    <a:pt x="0" y="1880717"/>
                    <a:pt x="0" y="1211580"/>
                  </a:cubicBezTo>
                  <a:close/>
                </a:path>
              </a:pathLst>
            </a:custGeom>
            <a:noFill/>
            <a:ln>
              <a:solidFill>
                <a:srgbClr val="12B20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23088" tIns="424053" rIns="323088" bIns="908685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a-DK" sz="2900" kern="1200" dirty="0" smtClean="0"/>
                <a:t>Miljø</a:t>
              </a:r>
            </a:p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a-DK" sz="1400" dirty="0" smtClean="0"/>
                <a:t>(luft, vand, jord, planter, dyr)</a:t>
              </a:r>
              <a:endParaRPr lang="da-DK" sz="1400" kern="1200" dirty="0"/>
            </a:p>
          </p:txBody>
        </p:sp>
        <p:sp>
          <p:nvSpPr>
            <p:cNvPr id="8" name="Kombinationstegning 7"/>
            <p:cNvSpPr/>
            <p:nvPr/>
          </p:nvSpPr>
          <p:spPr>
            <a:xfrm>
              <a:off x="5742108" y="3622357"/>
              <a:ext cx="2423160" cy="2423160"/>
            </a:xfrm>
            <a:custGeom>
              <a:avLst/>
              <a:gdLst>
                <a:gd name="connsiteX0" fmla="*/ 0 w 2423160"/>
                <a:gd name="connsiteY0" fmla="*/ 1211580 h 2423160"/>
                <a:gd name="connsiteX1" fmla="*/ 1211580 w 2423160"/>
                <a:gd name="connsiteY1" fmla="*/ 0 h 2423160"/>
                <a:gd name="connsiteX2" fmla="*/ 2423160 w 2423160"/>
                <a:gd name="connsiteY2" fmla="*/ 1211580 h 2423160"/>
                <a:gd name="connsiteX3" fmla="*/ 1211580 w 2423160"/>
                <a:gd name="connsiteY3" fmla="*/ 2423160 h 2423160"/>
                <a:gd name="connsiteX4" fmla="*/ 0 w 2423160"/>
                <a:gd name="connsiteY4" fmla="*/ 1211580 h 242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3160" h="2423160">
                  <a:moveTo>
                    <a:pt x="0" y="1211580"/>
                  </a:moveTo>
                  <a:cubicBezTo>
                    <a:pt x="0" y="542443"/>
                    <a:pt x="542443" y="0"/>
                    <a:pt x="1211580" y="0"/>
                  </a:cubicBezTo>
                  <a:cubicBezTo>
                    <a:pt x="1880717" y="0"/>
                    <a:pt x="2423160" y="542443"/>
                    <a:pt x="2423160" y="1211580"/>
                  </a:cubicBezTo>
                  <a:cubicBezTo>
                    <a:pt x="2423160" y="1880717"/>
                    <a:pt x="1880717" y="2423160"/>
                    <a:pt x="1211580" y="2423160"/>
                  </a:cubicBezTo>
                  <a:cubicBezTo>
                    <a:pt x="542443" y="2423160"/>
                    <a:pt x="0" y="1880717"/>
                    <a:pt x="0" y="1211580"/>
                  </a:cubicBezTo>
                  <a:close/>
                </a:path>
              </a:pathLst>
            </a:custGeom>
            <a:noFill/>
            <a:ln>
              <a:solidFill>
                <a:srgbClr val="12B20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1083" tIns="625983" rIns="228181" bIns="464439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a-DK" sz="2900" kern="1200" dirty="0" smtClean="0"/>
                <a:t>Økonomi</a:t>
              </a:r>
            </a:p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a-DK" sz="1400" dirty="0" smtClean="0"/>
                <a:t>(penge, arbejde, handel, forretninger)</a:t>
              </a:r>
              <a:endParaRPr lang="da-DK" sz="1400" kern="1200" dirty="0"/>
            </a:p>
          </p:txBody>
        </p:sp>
        <p:sp>
          <p:nvSpPr>
            <p:cNvPr id="9" name="Kombinationstegning 8"/>
            <p:cNvSpPr/>
            <p:nvPr/>
          </p:nvSpPr>
          <p:spPr>
            <a:xfrm>
              <a:off x="3993394" y="3622357"/>
              <a:ext cx="2423160" cy="2423160"/>
            </a:xfrm>
            <a:custGeom>
              <a:avLst/>
              <a:gdLst>
                <a:gd name="connsiteX0" fmla="*/ 0 w 2423160"/>
                <a:gd name="connsiteY0" fmla="*/ 1211580 h 2423160"/>
                <a:gd name="connsiteX1" fmla="*/ 1211580 w 2423160"/>
                <a:gd name="connsiteY1" fmla="*/ 0 h 2423160"/>
                <a:gd name="connsiteX2" fmla="*/ 2423160 w 2423160"/>
                <a:gd name="connsiteY2" fmla="*/ 1211580 h 2423160"/>
                <a:gd name="connsiteX3" fmla="*/ 1211580 w 2423160"/>
                <a:gd name="connsiteY3" fmla="*/ 2423160 h 2423160"/>
                <a:gd name="connsiteX4" fmla="*/ 0 w 2423160"/>
                <a:gd name="connsiteY4" fmla="*/ 1211580 h 242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3160" h="2423160">
                  <a:moveTo>
                    <a:pt x="0" y="1211580"/>
                  </a:moveTo>
                  <a:cubicBezTo>
                    <a:pt x="0" y="542443"/>
                    <a:pt x="542443" y="0"/>
                    <a:pt x="1211580" y="0"/>
                  </a:cubicBezTo>
                  <a:cubicBezTo>
                    <a:pt x="1880717" y="0"/>
                    <a:pt x="2423160" y="542443"/>
                    <a:pt x="2423160" y="1211580"/>
                  </a:cubicBezTo>
                  <a:cubicBezTo>
                    <a:pt x="2423160" y="1880717"/>
                    <a:pt x="1880717" y="2423160"/>
                    <a:pt x="1211580" y="2423160"/>
                  </a:cubicBezTo>
                  <a:cubicBezTo>
                    <a:pt x="542443" y="2423160"/>
                    <a:pt x="0" y="1880717"/>
                    <a:pt x="0" y="1211580"/>
                  </a:cubicBezTo>
                  <a:close/>
                </a:path>
              </a:pathLst>
            </a:custGeom>
            <a:noFill/>
            <a:ln>
              <a:solidFill>
                <a:srgbClr val="12B20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8181" tIns="625983" rIns="741083" bIns="464439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a-DK" sz="2900" kern="1200" dirty="0" smtClean="0"/>
                <a:t>Samfund</a:t>
              </a:r>
            </a:p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a-DK" sz="1400" dirty="0" smtClean="0"/>
                <a:t>(uddannelse, sundhed, sikkerhed, muligheder)</a:t>
              </a:r>
              <a:endParaRPr lang="da-DK" sz="1400" kern="1200" dirty="0"/>
            </a:p>
          </p:txBody>
        </p:sp>
      </p:grpSp>
      <p:pic>
        <p:nvPicPr>
          <p:cNvPr id="11" name="Picture 2" descr="Billedresultat for profitability vs sustainabil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92316"/>
            <a:ext cx="3985307" cy="274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53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Verdensmålene hænger sammen</a:t>
            </a:r>
            <a:endParaRPr lang="da-DK" dirty="0">
              <a:solidFill>
                <a:schemeClr val="tx1"/>
              </a:solidFill>
            </a:endParaRP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3177" y="2687216"/>
            <a:ext cx="3192720" cy="3192720"/>
          </a:xfrm>
          <a:prstGeom prst="rect">
            <a:avLst/>
          </a:prstGeom>
        </p:spPr>
      </p:pic>
      <p:pic>
        <p:nvPicPr>
          <p:cNvPr id="8" name="Billed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687216"/>
            <a:ext cx="3192721" cy="3192721"/>
          </a:xfrm>
          <a:prstGeom prst="rect">
            <a:avLst/>
          </a:prstGeom>
        </p:spPr>
      </p:pic>
      <p:pic>
        <p:nvPicPr>
          <p:cNvPr id="1026" name="Picture 2" descr="Ligestilling mellem kÃ¸nne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097" y="2687216"/>
            <a:ext cx="3192720" cy="319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30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Reduktion af ulighed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rbel" panose="020B0503020204020204" pitchFamily="34" charset="0"/>
              <a:buChar char="−"/>
            </a:pPr>
            <a:endParaRPr lang="da-DK" dirty="0" smtClean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Imellem lande</a:t>
            </a:r>
          </a:p>
          <a:p>
            <a:pPr>
              <a:buFont typeface="Corbel" panose="020B0503020204020204" pitchFamily="34" charset="0"/>
              <a:buChar char="−"/>
            </a:pPr>
            <a:endParaRPr lang="da-DK" dirty="0"/>
          </a:p>
          <a:p>
            <a:pPr>
              <a:buFont typeface="Corbel" panose="020B0503020204020204" pitchFamily="34" charset="0"/>
              <a:buChar char="−"/>
            </a:pPr>
            <a:r>
              <a:rPr lang="da-DK" dirty="0" smtClean="0"/>
              <a:t>I de enkelte lande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10573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undlæggende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A2585D213F0B41B908DF58C98C4DA3" ma:contentTypeVersion="50" ma:contentTypeDescription="Create a new document." ma:contentTypeScope="" ma:versionID="40a5c80f635a69cfde86e636fd7fcdab">
  <xsd:schema xmlns:xsd="http://www.w3.org/2001/XMLSchema" xmlns:xs="http://www.w3.org/2001/XMLSchema" xmlns:p="http://schemas.microsoft.com/office/2006/metadata/properties" xmlns:ns2="6f99a8b6-af28-42a8-8b0a-81d09ce474db" xmlns:ns3="0fabcd72-b56f-409d-9f17-e8c97e8aa1e4" xmlns:ns4="http://schemas.microsoft.com/sharepoint/v4" targetNamespace="http://schemas.microsoft.com/office/2006/metadata/properties" ma:root="true" ma:fieldsID="5ddc68d9f90c85b467b905a71a531659" ns2:_="" ns3:_="" ns4:_="">
    <xsd:import namespace="6f99a8b6-af28-42a8-8b0a-81d09ce474db"/>
    <xsd:import namespace="0fabcd72-b56f-409d-9f17-e8c97e8aa1e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ki5r" minOccurs="0"/>
                <xsd:element ref="ns3:pk3x" minOccurs="0"/>
                <xsd:element ref="ns3:_x0078_n74" minOccurs="0"/>
                <xsd:element ref="ns3:p3v7" minOccurs="0"/>
                <xsd:element ref="ns4:IconOverlay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9a8b6-af28-42a8-8b0a-81d09ce474d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8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9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abcd72-b56f-409d-9f17-e8c97e8aa1e4" elementFormDefault="qualified">
    <xsd:import namespace="http://schemas.microsoft.com/office/2006/documentManagement/types"/>
    <xsd:import namespace="http://schemas.microsoft.com/office/infopath/2007/PartnerControls"/>
    <xsd:element name="ki5r" ma:index="13" nillable="true" ma:displayName="Owner" ma:list="UserInfo" ma:internalName="ki5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k3x" ma:index="14" nillable="true" ma:displayName="Status" ma:internalName="pk3x">
      <xsd:simpleType>
        <xsd:restriction base="dms:Text"/>
      </xsd:simpleType>
    </xsd:element>
    <xsd:element name="_x0078_n74" ma:index="15" nillable="true" ma:displayName="Team" ma:internalName="_x0078_n74">
      <xsd:simpleType>
        <xsd:restriction base="dms:Text"/>
      </xsd:simpleType>
    </xsd:element>
    <xsd:element name="p3v7" ma:index="16" nillable="true" ma:displayName="Team" ma:list="UserInfo" ma:internalName="p3v7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2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2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2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2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k3x xmlns="0fabcd72-b56f-409d-9f17-e8c97e8aa1e4" xsi:nil="true"/>
    <p3v7 xmlns="0fabcd72-b56f-409d-9f17-e8c97e8aa1e4">
      <UserInfo>
        <DisplayName/>
        <AccountId xsi:nil="true"/>
        <AccountType/>
      </UserInfo>
    </p3v7>
    <IconOverlay xmlns="http://schemas.microsoft.com/sharepoint/v4" xsi:nil="true"/>
    <ki5r xmlns="0fabcd72-b56f-409d-9f17-e8c97e8aa1e4">
      <UserInfo>
        <DisplayName/>
        <AccountId xsi:nil="true"/>
        <AccountType/>
      </UserInfo>
    </ki5r>
    <_x0078_n74 xmlns="0fabcd72-b56f-409d-9f17-e8c97e8aa1e4" xsi:nil="true"/>
    <_dlc_DocId xmlns="6f99a8b6-af28-42a8-8b0a-81d09ce474db">JAN7XE63NXA3-1501330950-754619</_dlc_DocId>
    <_dlc_DocIdUrl xmlns="6f99a8b6-af28-42a8-8b0a-81d09ce474db">
      <Url>https://mellemfolkeligtsamvirke.sharepoint.com/sites/AADK/_layouts/15/DocIdRedir.aspx?ID=JAN7XE63NXA3-1501330950-754619</Url>
      <Description>JAN7XE63NXA3-1501330950-754619</Description>
    </_dlc_DocIdUrl>
  </documentManagement>
</p:properties>
</file>

<file path=customXml/itemProps1.xml><?xml version="1.0" encoding="utf-8"?>
<ds:datastoreItem xmlns:ds="http://schemas.openxmlformats.org/officeDocument/2006/customXml" ds:itemID="{19B13CA7-AD6B-4297-981B-D6FEDB07460E}"/>
</file>

<file path=customXml/itemProps2.xml><?xml version="1.0" encoding="utf-8"?>
<ds:datastoreItem xmlns:ds="http://schemas.openxmlformats.org/officeDocument/2006/customXml" ds:itemID="{38BDBE28-D4BD-41B5-9182-18FC295A4FA1}"/>
</file>

<file path=customXml/itemProps3.xml><?xml version="1.0" encoding="utf-8"?>
<ds:datastoreItem xmlns:ds="http://schemas.openxmlformats.org/officeDocument/2006/customXml" ds:itemID="{6B09C56B-E584-47DC-9722-E1B4D527E854}"/>
</file>

<file path=customXml/itemProps4.xml><?xml version="1.0" encoding="utf-8"?>
<ds:datastoreItem xmlns:ds="http://schemas.openxmlformats.org/officeDocument/2006/customXml" ds:itemID="{9A9D72CA-4B22-4AF7-BD13-CB350332BF8D}"/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1380</TotalTime>
  <Words>224</Words>
  <Application>Microsoft Office PowerPoint</Application>
  <PresentationFormat>Widescreen</PresentationFormat>
  <Paragraphs>63</Paragraphs>
  <Slides>12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12</vt:i4>
      </vt:variant>
    </vt:vector>
  </HeadingPairs>
  <TitlesOfParts>
    <vt:vector size="16" baseType="lpstr">
      <vt:lpstr>Arial</vt:lpstr>
      <vt:lpstr>Calibri</vt:lpstr>
      <vt:lpstr>Corbel</vt:lpstr>
      <vt:lpstr>Grundlæggende</vt:lpstr>
      <vt:lpstr>Verdensmål 10: MINDRE Ulighed</vt:lpstr>
      <vt:lpstr>Verdensmål 10: Mindre ulighed</vt:lpstr>
      <vt:lpstr>PowerPoint-præsentation</vt:lpstr>
      <vt:lpstr>PowerPoint-præsentation</vt:lpstr>
      <vt:lpstr>Faktorer, der påvirker ulighed</vt:lpstr>
      <vt:lpstr>Verdensmålene: Udvikling er en fælles opgave</vt:lpstr>
      <vt:lpstr>‘Bæredygtige udviklingsmål’</vt:lpstr>
      <vt:lpstr>Verdensmålene hænger sammen</vt:lpstr>
      <vt:lpstr>Reduktion af ulighed</vt:lpstr>
      <vt:lpstr>Mindre ulighed i de enkelte lande</vt:lpstr>
      <vt:lpstr>Mindre ulighed på tværs af lande</vt:lpstr>
      <vt:lpstr>  </vt:lpstr>
    </vt:vector>
  </TitlesOfParts>
  <Company>Professionshøjskolen Metropol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Maren Marie Egedorf</dc:creator>
  <cp:lastModifiedBy>Maren Marie Egedorf</cp:lastModifiedBy>
  <cp:revision>27</cp:revision>
  <dcterms:created xsi:type="dcterms:W3CDTF">2019-03-05T09:04:31Z</dcterms:created>
  <dcterms:modified xsi:type="dcterms:W3CDTF">2019-03-19T10:17:59Z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0x0101000EA2585D213F0B41B908DF58C98C4DA3</vt:lpwstr>
  </property>
  <property fmtid="{D5CDD505-2E9C-101B-9397-08002B2CF9AE}" pid="3" name="_dlc_DocIdItemGuid">
    <vt:lpwstr>417f91b1-4390-4e04-b4b1-1b5b02c53d7a</vt:lpwstr>
  </property>
</Properties>
</file>