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26" r:id="rId1"/>
  </p:sldMasterIdLst>
  <p:notesMasterIdLst>
    <p:notesMasterId r:id="rId14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70" r:id="rId10"/>
    <p:sldId id="266" r:id="rId11"/>
    <p:sldId id="267" r:id="rId12"/>
    <p:sldId id="26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Teko-Regular" panose="020B0604020202020204" charset="0"/>
      <p:regular r:id="rId23"/>
    </p:embeddedFont>
  </p:embeddedFont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30B"/>
    <a:srgbClr val="00689D"/>
    <a:srgbClr val="DDA63A"/>
    <a:srgbClr val="8BC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53"/>
    <p:restoredTop sz="94275" autoAdjust="0"/>
  </p:normalViewPr>
  <p:slideViewPr>
    <p:cSldViewPr snapToGrid="0" snapToObjects="1">
      <p:cViewPr varScale="1">
        <p:scale>
          <a:sx n="73" d="100"/>
          <a:sy n="73" d="100"/>
        </p:scale>
        <p:origin x="76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Lindholm" userId="08f05959-23be-4885-80a8-b37ec18577c8" providerId="ADAL" clId="{DF1D9C15-1F19-4853-BFC4-8900EDE2A96D}"/>
    <pc:docChg chg="modSld">
      <pc:chgData name="Julie Lindholm" userId="08f05959-23be-4885-80a8-b37ec18577c8" providerId="ADAL" clId="{DF1D9C15-1F19-4853-BFC4-8900EDE2A96D}" dt="2022-03-03T09:13:34.973" v="31" actId="20577"/>
      <pc:docMkLst>
        <pc:docMk/>
      </pc:docMkLst>
      <pc:sldChg chg="modSp mod">
        <pc:chgData name="Julie Lindholm" userId="08f05959-23be-4885-80a8-b37ec18577c8" providerId="ADAL" clId="{DF1D9C15-1F19-4853-BFC4-8900EDE2A96D}" dt="2022-03-03T09:13:34.973" v="31" actId="20577"/>
        <pc:sldMkLst>
          <pc:docMk/>
          <pc:sldMk cId="2684090185" sldId="256"/>
        </pc:sldMkLst>
        <pc:spChg chg="mod">
          <ac:chgData name="Julie Lindholm" userId="08f05959-23be-4885-80a8-b37ec18577c8" providerId="ADAL" clId="{DF1D9C15-1F19-4853-BFC4-8900EDE2A96D}" dt="2022-03-03T09:13:34.973" v="31" actId="20577"/>
          <ac:spMkLst>
            <pc:docMk/>
            <pc:sldMk cId="2684090185" sldId="256"/>
            <ac:spMk id="2" creationId="{9263A9A8-69B0-E447-B2DF-27715DB1EC3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D82D7-6358-8548-BA45-9AAC0FE1DC5B}" type="datetimeFigureOut">
              <a:rPr lang="en-DK" smtClean="0"/>
              <a:t>03/03/2022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B5708-B5F4-5149-91B2-DFC06EF96B09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3590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wimmerli?utm_source=unsplash&amp;utm_medium=referral&amp;utm_content=creditCopyText" TargetMode="External"/><Relationship Id="rId7" Type="http://schemas.openxmlformats.org/officeDocument/2006/relationships/hyperlink" Target="https://unsplash.com/@lisanto_?utm_source=unsplash&amp;utm_medium=referral&amp;utm_content=creditCopyText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s/photos/farming?utm_source=unsplash&amp;utm_medium=referral&amp;utm_content=creditCopyText" TargetMode="External"/><Relationship Id="rId5" Type="http://schemas.openxmlformats.org/officeDocument/2006/relationships/hyperlink" Target="https://unsplash.com/@raphaelfyi?utm_source=unsplash&amp;utm_medium=referral&amp;utm_content=creditCopyText" TargetMode="External"/><Relationship Id="rId4" Type="http://schemas.openxmlformats.org/officeDocument/2006/relationships/hyperlink" Target="https://unsplash.com/s/photos/substainable-fish?utm_source=unsplash&amp;utm_medium=referral&amp;utm_content=creditCopyText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nar/gkab314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</a:t>
            </a:r>
            <a:r>
              <a:rPr lang="en-US" dirty="0">
                <a:hlinkClick r:id="rId3"/>
              </a:rPr>
              <a:t>jean </a:t>
            </a:r>
            <a:r>
              <a:rPr lang="en-US" dirty="0" err="1">
                <a:hlinkClick r:id="rId3"/>
              </a:rPr>
              <a:t>wimmerlin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Photo by </a:t>
            </a:r>
            <a:r>
              <a:rPr lang="en-US" dirty="0">
                <a:hlinkClick r:id="rId5"/>
              </a:rPr>
              <a:t>Raphael </a:t>
            </a:r>
            <a:r>
              <a:rPr lang="en-US" dirty="0" err="1">
                <a:hlinkClick r:id="rId5"/>
              </a:rPr>
              <a:t>Rychetsky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Photo by </a:t>
            </a:r>
            <a:r>
              <a:rPr lang="en-US" dirty="0" err="1">
                <a:hlinkClick r:id="rId7"/>
              </a:rPr>
              <a:t>Lisanto</a:t>
            </a:r>
            <a:r>
              <a:rPr lang="en-US" dirty="0">
                <a:hlinkClick r:id="rId7"/>
              </a:rPr>
              <a:t> </a:t>
            </a:r>
            <a:r>
              <a:rPr lang="en-US" dirty="0" err="1">
                <a:hlinkClick r:id="rId7"/>
              </a:rPr>
              <a:t>李奕良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r>
              <a:rPr lang="en-US" dirty="0"/>
              <a:t>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7346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11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85654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Amylase: Images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created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using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Mol*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should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cite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the PDB ID, the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corresponding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structure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publication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Mol* (D.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Sehnal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S.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Bittrich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M.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Deshpande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R.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Svobodová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K.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Berka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V.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Bazgier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S.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Velankar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S.K. Burley, J.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Koča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A.S. Rose (2021) Mol* Viewer: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modern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web app for 3D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visualization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and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analysis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of large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biomolecular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structures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Nucleic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Acids Research.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doi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: </a:t>
            </a:r>
            <a:r>
              <a:rPr lang="da-DK" b="0" i="0" u="none" strike="noStrike" dirty="0">
                <a:solidFill>
                  <a:srgbClr val="337AB7"/>
                </a:solidFill>
                <a:effectLst/>
                <a:latin typeface="Helvetica Neue"/>
                <a:hlinkClick r:id="rId3"/>
              </a:rPr>
              <a:t>10.1093/nar/gkab314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), and RCSB PDB.</a:t>
            </a:r>
            <a:endParaRPr lang="da-DK" dirty="0"/>
          </a:p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12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93853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2286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9683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02609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6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54470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Alfa-</a:t>
            </a:r>
            <a:r>
              <a:rPr lang="da-DK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helix</a:t>
            </a: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- og beta-</a:t>
            </a:r>
            <a:r>
              <a:rPr lang="da-DK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sheet</a:t>
            </a: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-tegninger, Thomas </a:t>
            </a:r>
            <a:r>
              <a:rPr lang="da-DK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Shafee</a:t>
            </a: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, https://commons.wikimedia.org/wiki/File:Alpha_beta_structure_(full).png </a:t>
            </a:r>
            <a:endParaRPr lang="da-DK" dirty="0"/>
          </a:p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7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13908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Alfa-</a:t>
            </a:r>
            <a:r>
              <a:rPr lang="da-DK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helix</a:t>
            </a: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- og beta-</a:t>
            </a:r>
            <a:r>
              <a:rPr lang="da-DK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sheet</a:t>
            </a: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-tegninger, Thomas </a:t>
            </a:r>
            <a:r>
              <a:rPr lang="da-DK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Shafee</a:t>
            </a: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, https://commons.wikimedia.org/wiki/File:Alpha_beta_structure_(full).png </a:t>
            </a:r>
            <a:endParaRPr lang="da-DK" dirty="0"/>
          </a:p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8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21974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9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504342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10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5889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CB884-057B-8544-A15F-B43D98233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6"/>
            <a:ext cx="5437187" cy="2879726"/>
          </a:xfrm>
        </p:spPr>
        <p:txBody>
          <a:bodyPr anchor="b"/>
          <a:lstStyle>
            <a:lvl1pPr algn="l">
              <a:lnSpc>
                <a:spcPct val="70000"/>
              </a:lnSpc>
              <a:defRPr sz="6000" cap="all" baseline="0"/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71F9E-F53E-484B-93FA-8C6CA5996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429001"/>
            <a:ext cx="5437187" cy="666750"/>
          </a:xfrm>
        </p:spPr>
        <p:txBody>
          <a:bodyPr lIns="0" tIns="0" rIns="0" bIns="0"/>
          <a:lstStyle>
            <a:lvl1pPr marL="0" indent="0" algn="l">
              <a:buNone/>
              <a:defRPr lang="en-US" sz="2400" kern="1200" cap="all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DK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BF8D12C-AB5E-4244-ABEC-390DD035EF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50" y="333375"/>
            <a:ext cx="5437188" cy="6191250"/>
          </a:xfr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Insert Header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F02DC30-D565-9641-A2F4-D52869589F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8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F17BBEB6-BF74-1043-B739-055B757434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63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D55E9-6163-9E4C-A1C7-5AEA58141304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Picture Placeholder 30">
            <a:extLst>
              <a:ext uri="{FF2B5EF4-FFF2-40B4-BE49-F238E27FC236}">
                <a16:creationId xmlns:a16="http://schemas.microsoft.com/office/drawing/2014/main" id="{B0B345B1-04E9-AE4A-8E74-903CF9513C4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817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28B41B-958D-9F4A-86C2-B6D22C1FCE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2" y="4095751"/>
            <a:ext cx="5437186" cy="1657349"/>
          </a:xfrm>
        </p:spPr>
        <p:txBody>
          <a:bodyPr anchor="t"/>
          <a:lstStyle>
            <a:lvl1pPr marL="0" indent="0">
              <a:buNone/>
              <a:defRPr lang="en-DK" sz="800" b="0"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da-DK" sz="800" b="1" dirty="0">
                <a:solidFill>
                  <a:srgbClr val="4C4C4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 (Body CS)"/>
              </a:rPr>
              <a:t>Noter</a:t>
            </a:r>
            <a:endParaRPr lang="en-DK" sz="800" dirty="0">
              <a:solidFill>
                <a:srgbClr val="4C4C4C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 (Body CS)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45405-0332-2B40-9CDC-1E0348752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5713" y="6368952"/>
            <a:ext cx="972337" cy="241495"/>
          </a:xfrm>
          <a:prstGeom prst="rect">
            <a:avLst/>
          </a:prstGeom>
        </p:spPr>
      </p:pic>
      <p:sp>
        <p:nvSpPr>
          <p:cNvPr id="14" name="Picture Placeholder 30">
            <a:extLst>
              <a:ext uri="{FF2B5EF4-FFF2-40B4-BE49-F238E27FC236}">
                <a16:creationId xmlns:a16="http://schemas.microsoft.com/office/drawing/2014/main" id="{26550671-BF01-574C-B8ED-C44E55489C1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972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305DC326-128D-9245-9FDD-0E1D2FC6A3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126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16" name="Picture Placeholder 30">
            <a:extLst>
              <a:ext uri="{FF2B5EF4-FFF2-40B4-BE49-F238E27FC236}">
                <a16:creationId xmlns:a16="http://schemas.microsoft.com/office/drawing/2014/main" id="{76449425-29A2-284A-8C31-2F2C5EB26F0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281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</p:spTree>
    <p:extLst>
      <p:ext uri="{BB962C8B-B14F-4D97-AF65-F5344CB8AC3E}">
        <p14:creationId xmlns:p14="http://schemas.microsoft.com/office/powerpoint/2010/main" val="1669439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40D93-4501-6146-939F-FE3664A9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3847C-726F-774E-A131-C62334859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9BDCD-5A2E-CD48-9FEC-13ABB76D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C379F50-8E65-ED4E-A6C9-0EE0EBA3B25C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9C5D8-E9ED-8840-AB9E-579FE0ADA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D4AB7-9137-7640-A567-7D7A5ADC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6EFB0C-A002-5C4E-AD88-A07D0F40CF24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1765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82C5E9-691F-694D-8A31-F57F80574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7AC4D2-7C18-EB48-9DE2-BE11F61A0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0B549-E0C8-D849-AEC0-45A72D5C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0780D72-200D-0048-A72E-7681042701DA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4A4BD-2CCB-B242-A37C-28BF9724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F140A-2C6A-CD41-8C25-A0426D519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78222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42C0B93-565A-9940-831A-DBBF87FB22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0863" y="1773238"/>
            <a:ext cx="11090275" cy="4498686"/>
          </a:xfrm>
        </p:spPr>
        <p:txBody>
          <a:bodyPr/>
          <a:lstStyle>
            <a:lvl1pPr marL="180000" indent="-180000"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baseline="0">
                <a:latin typeface="+mj-lt"/>
              </a:defRPr>
            </a:lvl1pPr>
            <a:lvl2pPr marL="360000" indent="-180000">
              <a:buClr>
                <a:schemeClr val="accent1"/>
              </a:buClr>
              <a:defRPr sz="1500" baseline="0"/>
            </a:lvl2pPr>
            <a:lvl3pPr marL="720000" indent="-180000">
              <a:buClr>
                <a:schemeClr val="accent1"/>
              </a:buClr>
              <a:defRPr sz="1300" baseline="0"/>
            </a:lvl3pPr>
            <a:lvl4pPr marL="1080000" indent="-180000">
              <a:buClr>
                <a:schemeClr val="accent1"/>
              </a:buClr>
              <a:defRPr sz="1300" baseline="0"/>
            </a:lvl4pPr>
            <a:lvl5pPr marL="1440000" indent="-180000">
              <a:buClr>
                <a:schemeClr val="accent1"/>
              </a:buClr>
              <a:defRPr sz="1300" baseline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AC1A7CA2-81A6-A14C-B564-3FEA69F9F3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6B31A629-2F34-284F-B04E-FF81BB2B77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26C7A13-A879-C042-9A21-9975F56E79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45DDCF-C71F-CC49-A951-19E63143879B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904C1-511A-2446-8AFF-00B72F9F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39891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68408-47B3-594E-8F97-E94C2FD9D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B526A4A-152F-4341-9894-B9F8E5F97D0F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AEF5-8BC5-1243-B441-E7B9F69E4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4EEA7-230B-B442-8AE8-248C018B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F1C26-DB8C-A14F-9045-99F3DAE610FF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78702FCA-4FD1-FD42-8785-0EBD72CFD6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50" y="333375"/>
            <a:ext cx="5437188" cy="6191250"/>
          </a:xfr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Insert Header Picture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48BE07B-A61E-0D43-B10D-948C59DACB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863" y="3429001"/>
            <a:ext cx="5437187" cy="666750"/>
          </a:xfrm>
        </p:spPr>
        <p:txBody>
          <a:bodyPr lIns="0" tIns="0" rIns="0" bIns="0"/>
          <a:lstStyle>
            <a:lvl1pPr marL="0" indent="0" algn="l">
              <a:buNone/>
              <a:defRPr lang="en-US" sz="2400" kern="1200" cap="all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  <a:endParaRPr lang="en-DK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7AEBE3-6D25-DF48-938E-03CBE1985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6"/>
            <a:ext cx="5437187" cy="2879726"/>
          </a:xfrm>
        </p:spPr>
        <p:txBody>
          <a:bodyPr anchor="b"/>
          <a:lstStyle>
            <a:lvl1pPr algn="l">
              <a:lnSpc>
                <a:spcPct val="70000"/>
              </a:lnSpc>
              <a:defRPr sz="6000" cap="all" baseline="0"/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9045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68A84-3D3E-DE41-9FD5-2E8DCF1B6B6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66" y="1773239"/>
            <a:ext cx="5437184" cy="4535487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2E53E-C900-AA4F-94EE-A25DF55E5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64669-C29E-E845-967F-B127027E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136-3566-5744-B816-4D77EB64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98FC2B3-7E64-1448-ABFD-07B2446E6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5E2A9-755D-634D-BDB7-AE31ED8D8A1D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4761E24-235D-B547-B6C9-8219843C865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3950" y="1773238"/>
            <a:ext cx="5437188" cy="4535487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6904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901AF-66F3-7247-8E2B-C0EF1ADD91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864" y="1773236"/>
            <a:ext cx="5446712" cy="633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3D664-B48E-7E40-9CBD-58F193A4F7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63" y="2406836"/>
            <a:ext cx="5437187" cy="390188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15990-DC83-384A-8E38-D96EB95A53B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03950" y="1773237"/>
            <a:ext cx="5437186" cy="633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24B75-1DBA-214A-92C5-D3209CA627A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03950" y="2406836"/>
            <a:ext cx="5437188" cy="390188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89EE60D-10C4-2D47-A0FD-F722F97A6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C652861-5F1F-624C-91A3-341EE9F5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4144BB18-A6AA-1540-B2B2-E671C9C180B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9CD542B-868B-EB45-A088-F6A7C397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B2ACF5A-18A7-9E49-ABE1-EF72488A5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87E824-1E73-0B41-802C-6396A6658566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9983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4789B4-95C2-9749-A2ED-595CC03B6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4AE2C-8546-1741-8DAE-344D0857B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0104234F-9D1D-914E-A99A-E78B8C4DDBB4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8CAED28-ED9F-CF46-BF19-99B0E7B6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B884FD-1AFA-1348-BA44-030D0E89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B297-D510-6342-9560-77325A8DEC95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88774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436A33-CF3D-9042-916D-7C5FF891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E9D4D97-5904-C94F-85E5-278B1CDC3031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3460BD-B3BC-0A40-94D5-6D054945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17D79-3BEF-6C4A-991C-9903E396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4066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5BDE99C-5EBE-B446-9B84-7957980F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91BDEB-6CEF-F448-9137-46386DD11B3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3950" y="1773238"/>
            <a:ext cx="5437188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5A5E971-788B-534A-95E6-A634D51417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1773238"/>
            <a:ext cx="5437187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4D7B80-8796-334D-BD8E-48386701D54F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CE43D66-CF32-844B-88C2-AFC6CBFB41B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4D849C3B-2B4E-674C-A920-41F21C7D2400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069604C-AA13-1546-8FB0-F4ECB5EDB0D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A1384FE-41B8-8D47-A8D9-EDEF4843B1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94765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05CD9A-ADAB-6840-B90D-13E27004BC88}"/>
              </a:ext>
            </a:extLst>
          </p:cNvPr>
          <p:cNvSpPr/>
          <p:nvPr userDrawn="1"/>
        </p:nvSpPr>
        <p:spPr>
          <a:xfrm>
            <a:off x="6096000" y="0"/>
            <a:ext cx="5975350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2B1FD1-EF7B-4044-9023-1495CF06B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03950" y="549275"/>
            <a:ext cx="5437186" cy="57594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DK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50BC9C5-E23E-6149-9A7F-E2AED8B8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39022"/>
            <a:ext cx="5437187" cy="12342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4C7599-CE00-5548-A4F8-7AE149B11589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E0079B-21D5-8240-AA74-755FD7D21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773238"/>
            <a:ext cx="5437187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6FA2E5C-61C5-D948-B56B-7370903537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3A065E4-BA26-6E4A-A526-67E235382C1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B07686-A3BC-464E-B022-50F0864A92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CE45174-7363-894D-8FA2-A8A91DDF53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09470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C6BCDF-9E6C-7646-AAB5-E31047204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4"/>
            <a:ext cx="11090273" cy="1223963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7CAED-1A74-9845-816D-1A18FC7F5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73239"/>
            <a:ext cx="11090274" cy="45354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FA62B-CD4F-D048-AD7F-266B9A023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9122" y="6524625"/>
            <a:ext cx="600044" cy="217488"/>
          </a:xfrm>
          <a:prstGeom prst="rect">
            <a:avLst/>
          </a:prstGeom>
        </p:spPr>
        <p:txBody>
          <a:bodyPr vert="horz" lIns="0" tIns="0" rIns="0" bIns="21600" rtlCol="0" anchor="b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fld id="{9A8B6AB3-408A-3440-AA23-980B846B0E46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AC227-3279-AD43-9664-7D57A3487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524625"/>
            <a:ext cx="9234487" cy="217488"/>
          </a:xfrm>
          <a:prstGeom prst="rect">
            <a:avLst/>
          </a:prstGeom>
        </p:spPr>
        <p:txBody>
          <a:bodyPr vert="horz" lIns="0" tIns="0" rIns="0" bIns="21600" rtlCol="0" anchor="b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F94AE-C2D0-F24B-855B-6BB7F0F36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9" y="6524625"/>
            <a:ext cx="471487" cy="2174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 b="1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DK" dirty="0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 dirty="0"/>
              <a:t>  |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A5E046-382A-834D-A216-1F10C9FE8716}"/>
              </a:ext>
            </a:extLst>
          </p:cNvPr>
          <p:cNvSpPr/>
          <p:nvPr userDrawn="1"/>
        </p:nvSpPr>
        <p:spPr>
          <a:xfrm>
            <a:off x="12072938" y="0"/>
            <a:ext cx="1190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3719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ln>
            <a:noFill/>
          </a:ln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9388" indent="-180000" algn="l" defTabSz="914400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Font typeface="Wingdings" pitchFamily="2" charset="2"/>
        <a:buChar char="§"/>
        <a:tabLst/>
        <a:defRPr sz="2600" b="0" i="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 userDrawn="1">
          <p15:clr>
            <a:srgbClr val="F26B43"/>
          </p15:clr>
        </p15:guide>
        <p15:guide id="2" pos="7605" userDrawn="1">
          <p15:clr>
            <a:srgbClr val="F26B43"/>
          </p15:clr>
        </p15:guide>
        <p15:guide id="3" orient="horz" pos="4247" userDrawn="1">
          <p15:clr>
            <a:srgbClr val="F26B43"/>
          </p15:clr>
        </p15:guide>
        <p15:guide id="4" pos="75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  <p15:guide id="13" pos="347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pos="3772" userDrawn="1">
          <p15:clr>
            <a:srgbClr val="F26B43"/>
          </p15:clr>
        </p15:guide>
        <p15:guide id="17" pos="3908" userDrawn="1">
          <p15:clr>
            <a:srgbClr val="F26B43"/>
          </p15:clr>
        </p15:guide>
        <p15:guide id="18" pos="7333" userDrawn="1">
          <p15:clr>
            <a:srgbClr val="F26B43"/>
          </p15:clr>
        </p15:guide>
        <p15:guide id="19" orient="horz" pos="1117" userDrawn="1">
          <p15:clr>
            <a:srgbClr val="F26B43"/>
          </p15:clr>
        </p15:guide>
        <p15:guide id="20" orient="horz" pos="3974" userDrawn="1">
          <p15:clr>
            <a:srgbClr val="F26B43"/>
          </p15:clr>
        </p15:guide>
        <p15:guide id="21" orient="horz" pos="346" userDrawn="1">
          <p15:clr>
            <a:srgbClr val="F26B43"/>
          </p15:clr>
        </p15:guide>
        <p15:guide id="22" orient="horz" pos="2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Z2aY5lxEG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Hemoglobin_t-r_state_ani.gif#/media/File:Hemoglobin_t-r_state_ani.gif" TargetMode="External"/><Relationship Id="rId4" Type="http://schemas.openxmlformats.org/officeDocument/2006/relationships/hyperlink" Target="https://www.rcsb.org/3d-view/4HR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csb.org/3d-view/1PPI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DnDf8URZ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T1XvChhJ8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3A9A8-69B0-E447-B2DF-27715DB1EC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Bæredygtige</a:t>
            </a:r>
            <a:r>
              <a:rPr lang="en-US" dirty="0"/>
              <a:t> </a:t>
            </a:r>
            <a:r>
              <a:rPr lang="en-US" dirty="0" err="1"/>
              <a:t>proteiner</a:t>
            </a:r>
            <a:br>
              <a:rPr lang="en-US" dirty="0"/>
            </a:br>
            <a:r>
              <a:rPr lang="en-US" dirty="0"/>
              <a:t>- fra </a:t>
            </a:r>
            <a:r>
              <a:rPr lang="en-US" dirty="0" err="1"/>
              <a:t>insekter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fiskefoder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BE166-CA98-6B46-9CDC-5D0D15BFB2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Lektion</a:t>
            </a:r>
            <a:r>
              <a:rPr lang="en-US" dirty="0"/>
              <a:t> 3: </a:t>
            </a:r>
            <a:r>
              <a:rPr lang="en-US" dirty="0" err="1"/>
              <a:t>bæredygtige</a:t>
            </a:r>
            <a:r>
              <a:rPr lang="en-US" dirty="0"/>
              <a:t> </a:t>
            </a:r>
            <a:r>
              <a:rPr lang="en-US" dirty="0" err="1"/>
              <a:t>proteiner</a:t>
            </a:r>
            <a:r>
              <a:rPr lang="en-US" dirty="0"/>
              <a:t> 3 - </a:t>
            </a:r>
            <a:r>
              <a:rPr lang="en-US" dirty="0" err="1"/>
              <a:t>proteiner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223B4E-7933-D344-BB44-B04C11BCC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4" name="Pladsholder til billede 13">
            <a:extLst>
              <a:ext uri="{FF2B5EF4-FFF2-40B4-BE49-F238E27FC236}">
                <a16:creationId xmlns:a16="http://schemas.microsoft.com/office/drawing/2014/main" id="{D336A475-2FE2-458B-B099-7AD2C7FAE1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ladsholder til billede 21">
            <a:extLst>
              <a:ext uri="{FF2B5EF4-FFF2-40B4-BE49-F238E27FC236}">
                <a16:creationId xmlns:a16="http://schemas.microsoft.com/office/drawing/2014/main" id="{88CB26E4-6DC3-4828-989E-13747B73B77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4976" y="5891025"/>
            <a:ext cx="633600" cy="633600"/>
          </a:xfrm>
        </p:spPr>
      </p:pic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FF06F0DF-328A-4D9E-AEE7-1651584D2E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844" r="26844"/>
          <a:stretch/>
        </p:blipFill>
        <p:spPr>
          <a:xfrm>
            <a:off x="6203950" y="312239"/>
            <a:ext cx="5589588" cy="636478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</p:pic>
    </p:spTree>
    <p:extLst>
      <p:ext uri="{BB962C8B-B14F-4D97-AF65-F5344CB8AC3E}">
        <p14:creationId xmlns:p14="http://schemas.microsoft.com/office/powerpoint/2010/main" val="2684090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10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proteiner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773238"/>
            <a:ext cx="11090272" cy="449868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Ved dannelsen af proteiner begynder de lange peptidkæder at folde sig i sekundær og tertiær struktur. Man kalder dette, at </a:t>
            </a:r>
            <a:r>
              <a:rPr lang="da-DK" sz="2800" b="1" dirty="0">
                <a:cs typeface="Times New Roman" panose="02020603050405020304" pitchFamily="18" charset="0"/>
              </a:rPr>
              <a:t>proteinet foldes</a:t>
            </a:r>
            <a:r>
              <a:rPr lang="da-DK" sz="2800" dirty="0"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Video af foldning: </a:t>
            </a:r>
            <a:r>
              <a:rPr lang="da-DK" sz="2800" dirty="0">
                <a:cs typeface="Times New Roman" panose="02020603050405020304" pitchFamily="18" charset="0"/>
                <a:hlinkClick r:id="rId3"/>
              </a:rPr>
              <a:t>https://www.youtube.com/watch?v=yZ2aY5lxEGE</a:t>
            </a:r>
            <a:r>
              <a:rPr lang="da-DK" sz="2800" dirty="0">
                <a:cs typeface="Times New Roman" panose="02020603050405020304" pitchFamily="18" charset="0"/>
              </a:rPr>
              <a:t> </a:t>
            </a: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Et eksempel er hæmoglobin, som står for at transportere </a:t>
            </a:r>
            <a:r>
              <a:rPr lang="da-DK" sz="2800" dirty="0" err="1">
                <a:cs typeface="Times New Roman" panose="02020603050405020304" pitchFamily="18" charset="0"/>
              </a:rPr>
              <a:t>dioxygen</a:t>
            </a:r>
            <a:r>
              <a:rPr lang="da-DK" sz="2800" dirty="0">
                <a:cs typeface="Times New Roman" panose="02020603050405020304" pitchFamily="18" charset="0"/>
              </a:rPr>
              <a:t> rundt i blodet: </a:t>
            </a:r>
            <a:r>
              <a:rPr lang="da-DK" sz="2800" dirty="0">
                <a:cs typeface="Times New Roman" panose="02020603050405020304" pitchFamily="18" charset="0"/>
                <a:hlinkClick r:id="rId4"/>
              </a:rPr>
              <a:t>https://www.rcsb.org/3d-view/4HRR</a:t>
            </a:r>
            <a:r>
              <a:rPr lang="da-DK" sz="2800" dirty="0">
                <a:cs typeface="Times New Roman" panose="02020603050405020304" pitchFamily="18" charset="0"/>
              </a:rPr>
              <a:t> </a:t>
            </a: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I hæmoglobin findes også en jern(II)-ion. Metal-ioner i proteiner spiller typisk en vigtig rolle. I hæmoglobin er det eksempelvis her </a:t>
            </a:r>
            <a:r>
              <a:rPr lang="da-DK" sz="2800" dirty="0" err="1">
                <a:cs typeface="Times New Roman" panose="02020603050405020304" pitchFamily="18" charset="0"/>
              </a:rPr>
              <a:t>dioxygen</a:t>
            </a:r>
            <a:r>
              <a:rPr lang="da-DK" sz="2800" dirty="0">
                <a:cs typeface="Times New Roman" panose="02020603050405020304" pitchFamily="18" charset="0"/>
              </a:rPr>
              <a:t> bindes.</a:t>
            </a: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Denne binding mellem jern og </a:t>
            </a:r>
            <a:r>
              <a:rPr lang="da-DK" sz="2800" dirty="0" err="1">
                <a:cs typeface="Times New Roman" panose="02020603050405020304" pitchFamily="18" charset="0"/>
              </a:rPr>
              <a:t>dioxygen</a:t>
            </a:r>
            <a:r>
              <a:rPr lang="da-DK" sz="2800" dirty="0">
                <a:cs typeface="Times New Roman" panose="02020603050405020304" pitchFamily="18" charset="0"/>
              </a:rPr>
              <a:t> ændrer lidt i proteinets tertiære struktur så </a:t>
            </a:r>
            <a:r>
              <a:rPr lang="da-DK" sz="2800" dirty="0" err="1">
                <a:cs typeface="Times New Roman" panose="02020603050405020304" pitchFamily="18" charset="0"/>
              </a:rPr>
              <a:t>dixogen</a:t>
            </a:r>
            <a:r>
              <a:rPr lang="da-DK" sz="2800" dirty="0">
                <a:cs typeface="Times New Roman" panose="02020603050405020304" pitchFamily="18" charset="0"/>
              </a:rPr>
              <a:t> bliver ”lukket inde”. </a:t>
            </a:r>
            <a:r>
              <a:rPr lang="da-DK" sz="2800" dirty="0">
                <a:cs typeface="Times New Roman" panose="02020603050405020304" pitchFamily="18" charset="0"/>
                <a:hlinkClick r:id="rId5"/>
              </a:rPr>
              <a:t>https://commons.wikimedia.org/wiki/File:Hemoglobin_t-r_state_ani.gif#/media/File:Hemoglobin_t-r_state_ani.gif</a:t>
            </a: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248252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11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Proteinstrukturer</a:t>
            </a:r>
            <a:r>
              <a:rPr lang="en-US" dirty="0"/>
              <a:t> - </a:t>
            </a:r>
            <a:r>
              <a:rPr lang="en-US" dirty="0" err="1"/>
              <a:t>oversigt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326776"/>
            <a:ext cx="11090272" cy="49451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DK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E3DB89C-33F5-436C-B2E1-8957F8877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7627" t="5709" r="16949" b="6755"/>
          <a:stretch>
            <a:fillRect/>
          </a:stretch>
        </p:blipFill>
        <p:spPr bwMode="auto">
          <a:xfrm rot="16200000">
            <a:off x="7238807" y="553219"/>
            <a:ext cx="707886" cy="217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6F8814BC-B849-4B31-9433-17F495550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 flipV="1">
            <a:off x="6355792" y="1985615"/>
            <a:ext cx="2522719" cy="124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D:\Jonas\Screencast-o-matic\B-niveau\Biokemi\Tertiær struktur.png">
            <a:extLst>
              <a:ext uri="{FF2B5EF4-FFF2-40B4-BE49-F238E27FC236}">
                <a16:creationId xmlns:a16="http://schemas.microsoft.com/office/drawing/2014/main" id="{A016EEA6-DE49-4C01-801A-D23B76A89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8631" r="10417" b="16000"/>
          <a:stretch>
            <a:fillRect/>
          </a:stretch>
        </p:blipFill>
        <p:spPr bwMode="auto">
          <a:xfrm rot="16200000">
            <a:off x="917709" y="3780081"/>
            <a:ext cx="1923137" cy="2656829"/>
          </a:xfrm>
          <a:prstGeom prst="rect">
            <a:avLst/>
          </a:prstGeom>
          <a:noFill/>
        </p:spPr>
      </p:pic>
      <p:pic>
        <p:nvPicPr>
          <p:cNvPr id="17" name="Picture 3" descr="D:\Jonas\Screencast-o-matic\B-niveau\Biokemi\Kvatenær struktur.png">
            <a:extLst>
              <a:ext uri="{FF2B5EF4-FFF2-40B4-BE49-F238E27FC236}">
                <a16:creationId xmlns:a16="http://schemas.microsoft.com/office/drawing/2014/main" id="{0B7B54C1-6048-4DB8-BE3D-844C230D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6821" r="14835"/>
          <a:stretch>
            <a:fillRect/>
          </a:stretch>
        </p:blipFill>
        <p:spPr bwMode="auto">
          <a:xfrm>
            <a:off x="6539074" y="3892514"/>
            <a:ext cx="2357464" cy="2323268"/>
          </a:xfrm>
          <a:prstGeom prst="rect">
            <a:avLst/>
          </a:prstGeom>
          <a:noFill/>
        </p:spPr>
      </p:pic>
      <p:sp>
        <p:nvSpPr>
          <p:cNvPr id="18" name="Tekstboks 14">
            <a:extLst>
              <a:ext uri="{FF2B5EF4-FFF2-40B4-BE49-F238E27FC236}">
                <a16:creationId xmlns:a16="http://schemas.microsoft.com/office/drawing/2014/main" id="{97C5C13B-D592-44B7-AB6B-42081C028DC0}"/>
              </a:ext>
            </a:extLst>
          </p:cNvPr>
          <p:cNvSpPr txBox="1"/>
          <p:nvPr/>
        </p:nvSpPr>
        <p:spPr>
          <a:xfrm>
            <a:off x="4153046" y="1326776"/>
            <a:ext cx="203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+mj-lt"/>
                <a:cs typeface="Times New Roman" panose="02020603050405020304" pitchFamily="18" charset="0"/>
              </a:rPr>
              <a:t>Aminosyrer bundet sammen af peptidbindinger i et </a:t>
            </a:r>
            <a:r>
              <a:rPr lang="da-DK" i="1" dirty="0">
                <a:latin typeface="+mj-lt"/>
                <a:cs typeface="Times New Roman" panose="02020603050405020304" pitchFamily="18" charset="0"/>
              </a:rPr>
              <a:t>backbone.</a:t>
            </a:r>
          </a:p>
        </p:txBody>
      </p:sp>
      <p:sp>
        <p:nvSpPr>
          <p:cNvPr id="19" name="Tekstboks 16">
            <a:extLst>
              <a:ext uri="{FF2B5EF4-FFF2-40B4-BE49-F238E27FC236}">
                <a16:creationId xmlns:a16="http://schemas.microsoft.com/office/drawing/2014/main" id="{7F556B80-1761-4463-92CA-FC2794DFAAC4}"/>
              </a:ext>
            </a:extLst>
          </p:cNvPr>
          <p:cNvSpPr txBox="1"/>
          <p:nvPr/>
        </p:nvSpPr>
        <p:spPr>
          <a:xfrm>
            <a:off x="3207692" y="4146926"/>
            <a:ext cx="26568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+mj-lt"/>
                <a:cs typeface="Times New Roman" panose="02020603050405020304" pitchFamily="18" charset="0"/>
              </a:rPr>
              <a:t>α</a:t>
            </a:r>
            <a:r>
              <a:rPr lang="da-DK" dirty="0" err="1">
                <a:latin typeface="+mj-lt"/>
                <a:cs typeface="Times New Roman" panose="02020603050405020304" pitchFamily="18" charset="0"/>
              </a:rPr>
              <a:t>-helix</a:t>
            </a:r>
            <a:r>
              <a:rPr lang="da-DK" dirty="0">
                <a:latin typeface="+mj-lt"/>
                <a:cs typeface="Times New Roman" panose="02020603050405020304" pitchFamily="18" charset="0"/>
              </a:rPr>
              <a:t> og </a:t>
            </a:r>
            <a:r>
              <a:rPr lang="el-GR" dirty="0">
                <a:latin typeface="+mj-lt"/>
                <a:cs typeface="Times New Roman" panose="02020603050405020304" pitchFamily="18" charset="0"/>
              </a:rPr>
              <a:t>β</a:t>
            </a:r>
            <a:r>
              <a:rPr lang="da-DK" dirty="0" err="1">
                <a:latin typeface="+mj-lt"/>
                <a:cs typeface="Times New Roman" panose="02020603050405020304" pitchFamily="18" charset="0"/>
              </a:rPr>
              <a:t>-sheets</a:t>
            </a:r>
            <a:r>
              <a:rPr lang="da-DK" dirty="0">
                <a:latin typeface="+mj-lt"/>
                <a:cs typeface="Times New Roman" panose="02020603050405020304" pitchFamily="18" charset="0"/>
              </a:rPr>
              <a:t> foldes yderligere sammen og holdes af alle typer bindinger: </a:t>
            </a:r>
          </a:p>
          <a:p>
            <a:pPr>
              <a:buFontTx/>
              <a:buChar char="-"/>
            </a:pPr>
            <a:r>
              <a:rPr lang="da-DK" dirty="0" err="1">
                <a:latin typeface="+mj-lt"/>
                <a:cs typeface="Times New Roman" panose="02020603050405020304" pitchFamily="18" charset="0"/>
              </a:rPr>
              <a:t>ion-bindinger</a:t>
            </a:r>
            <a:endParaRPr lang="da-DK" dirty="0">
              <a:latin typeface="+mj-lt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da-DK" dirty="0" err="1">
                <a:latin typeface="+mj-lt"/>
                <a:cs typeface="Times New Roman" panose="02020603050405020304" pitchFamily="18" charset="0"/>
              </a:rPr>
              <a:t>svovlbroer</a:t>
            </a:r>
            <a:endParaRPr lang="da-DK" dirty="0">
              <a:latin typeface="+mj-lt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da-DK" dirty="0">
                <a:latin typeface="+mj-lt"/>
                <a:cs typeface="Times New Roman" panose="02020603050405020304" pitchFamily="18" charset="0"/>
              </a:rPr>
              <a:t>hydrogen-bindinger </a:t>
            </a:r>
          </a:p>
          <a:p>
            <a:pPr>
              <a:buFontTx/>
              <a:buChar char="-"/>
            </a:pPr>
            <a:r>
              <a:rPr lang="da-DK" dirty="0">
                <a:latin typeface="+mj-lt"/>
                <a:cs typeface="Times New Roman" panose="02020603050405020304" pitchFamily="18" charset="0"/>
              </a:rPr>
              <a:t>upolær interaktion </a:t>
            </a:r>
          </a:p>
        </p:txBody>
      </p:sp>
      <p:sp>
        <p:nvSpPr>
          <p:cNvPr id="20" name="Tekstboks 15">
            <a:extLst>
              <a:ext uri="{FF2B5EF4-FFF2-40B4-BE49-F238E27FC236}">
                <a16:creationId xmlns:a16="http://schemas.microsoft.com/office/drawing/2014/main" id="{85FA260E-BAA1-4FEC-9E9D-7727A21BF64F}"/>
              </a:ext>
            </a:extLst>
          </p:cNvPr>
          <p:cNvSpPr txBox="1"/>
          <p:nvPr/>
        </p:nvSpPr>
        <p:spPr>
          <a:xfrm>
            <a:off x="8844988" y="1326775"/>
            <a:ext cx="2851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err="1">
                <a:latin typeface="+mj-lt"/>
                <a:cs typeface="Times New Roman" panose="02020603050405020304" pitchFamily="18" charset="0"/>
              </a:rPr>
              <a:t>Backbone’et</a:t>
            </a:r>
            <a:r>
              <a:rPr lang="da-DK" dirty="0">
                <a:latin typeface="+mj-lt"/>
                <a:cs typeface="Times New Roman" panose="02020603050405020304" pitchFamily="18" charset="0"/>
              </a:rPr>
              <a:t>  foldes til </a:t>
            </a:r>
            <a:r>
              <a:rPr lang="el-GR" dirty="0">
                <a:latin typeface="+mj-lt"/>
                <a:cs typeface="Times New Roman" panose="02020603050405020304" pitchFamily="18" charset="0"/>
              </a:rPr>
              <a:t>α</a:t>
            </a:r>
            <a:r>
              <a:rPr lang="da-DK" dirty="0" err="1">
                <a:latin typeface="+mj-lt"/>
                <a:cs typeface="Times New Roman" panose="02020603050405020304" pitchFamily="18" charset="0"/>
              </a:rPr>
              <a:t>-helix</a:t>
            </a:r>
            <a:r>
              <a:rPr lang="da-DK" dirty="0">
                <a:latin typeface="+mj-lt"/>
                <a:cs typeface="Times New Roman" panose="02020603050405020304" pitchFamily="18" charset="0"/>
              </a:rPr>
              <a:t> og </a:t>
            </a:r>
            <a:r>
              <a:rPr lang="el-GR" dirty="0">
                <a:latin typeface="+mj-lt"/>
                <a:cs typeface="Times New Roman" panose="02020603050405020304" pitchFamily="18" charset="0"/>
              </a:rPr>
              <a:t>β</a:t>
            </a:r>
            <a:r>
              <a:rPr lang="da-DK" dirty="0" err="1">
                <a:latin typeface="+mj-lt"/>
                <a:cs typeface="Times New Roman" panose="02020603050405020304" pitchFamily="18" charset="0"/>
              </a:rPr>
              <a:t>-sheets</a:t>
            </a:r>
            <a:r>
              <a:rPr lang="da-DK" dirty="0">
                <a:latin typeface="+mj-lt"/>
                <a:cs typeface="Times New Roman" panose="02020603050405020304" pitchFamily="18" charset="0"/>
              </a:rPr>
              <a:t> og holdes sammen af hydrogen-bindinger mellem </a:t>
            </a:r>
            <a:r>
              <a:rPr lang="da-DK" dirty="0" err="1">
                <a:latin typeface="+mj-lt"/>
                <a:cs typeface="Times New Roman" panose="02020603050405020304" pitchFamily="18" charset="0"/>
              </a:rPr>
              <a:t>amid-gruppene</a:t>
            </a:r>
            <a:r>
              <a:rPr lang="da-DK" dirty="0">
                <a:latin typeface="+mj-lt"/>
                <a:cs typeface="Times New Roman" panose="02020603050405020304" pitchFamily="18" charset="0"/>
              </a:rPr>
              <a:t> i </a:t>
            </a:r>
            <a:r>
              <a:rPr lang="da-DK" i="1" dirty="0" err="1">
                <a:latin typeface="+mj-lt"/>
                <a:cs typeface="Times New Roman" panose="02020603050405020304" pitchFamily="18" charset="0"/>
              </a:rPr>
              <a:t>backbone’et</a:t>
            </a:r>
            <a:r>
              <a:rPr lang="da-DK" i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kstboks 17">
            <a:extLst>
              <a:ext uri="{FF2B5EF4-FFF2-40B4-BE49-F238E27FC236}">
                <a16:creationId xmlns:a16="http://schemas.microsoft.com/office/drawing/2014/main" id="{7998088D-506A-434B-8B40-E3AD02538B66}"/>
              </a:ext>
            </a:extLst>
          </p:cNvPr>
          <p:cNvSpPr txBox="1"/>
          <p:nvPr/>
        </p:nvSpPr>
        <p:spPr>
          <a:xfrm>
            <a:off x="8896538" y="4049043"/>
            <a:ext cx="2212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+mj-lt"/>
                <a:cs typeface="Times New Roman" panose="02020603050405020304" pitchFamily="18" charset="0"/>
              </a:rPr>
              <a:t>Flere tertiære enheder holdes sammen evt. med mindre molekyler og ioner. Holdes sammen ligesom tertiær struktur.</a:t>
            </a:r>
          </a:p>
        </p:txBody>
      </p:sp>
      <p:sp>
        <p:nvSpPr>
          <p:cNvPr id="22" name="Tekstboks 10">
            <a:extLst>
              <a:ext uri="{FF2B5EF4-FFF2-40B4-BE49-F238E27FC236}">
                <a16:creationId xmlns:a16="http://schemas.microsoft.com/office/drawing/2014/main" id="{FF3D5A71-2051-4A9D-A033-503C80DF76F9}"/>
              </a:ext>
            </a:extLst>
          </p:cNvPr>
          <p:cNvSpPr txBox="1"/>
          <p:nvPr/>
        </p:nvSpPr>
        <p:spPr>
          <a:xfrm>
            <a:off x="1599622" y="333701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>
                <a:latin typeface="+mj-lt"/>
                <a:cs typeface="Times New Roman" panose="02020603050405020304" pitchFamily="18" charset="0"/>
              </a:rPr>
              <a:t>Primær</a:t>
            </a:r>
          </a:p>
        </p:txBody>
      </p:sp>
      <p:sp>
        <p:nvSpPr>
          <p:cNvPr id="23" name="Tekstboks 10">
            <a:extLst>
              <a:ext uri="{FF2B5EF4-FFF2-40B4-BE49-F238E27FC236}">
                <a16:creationId xmlns:a16="http://schemas.microsoft.com/office/drawing/2014/main" id="{F56184DE-B2F2-49D0-B02A-602A8430E371}"/>
              </a:ext>
            </a:extLst>
          </p:cNvPr>
          <p:cNvSpPr txBox="1"/>
          <p:nvPr/>
        </p:nvSpPr>
        <p:spPr>
          <a:xfrm>
            <a:off x="7271187" y="3362814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>
                <a:latin typeface="+mj-lt"/>
                <a:cs typeface="Times New Roman" panose="02020603050405020304" pitchFamily="18" charset="0"/>
              </a:rPr>
              <a:t>Sekundær</a:t>
            </a:r>
          </a:p>
        </p:txBody>
      </p:sp>
      <p:sp>
        <p:nvSpPr>
          <p:cNvPr id="24" name="Tekstboks 10">
            <a:extLst>
              <a:ext uri="{FF2B5EF4-FFF2-40B4-BE49-F238E27FC236}">
                <a16:creationId xmlns:a16="http://schemas.microsoft.com/office/drawing/2014/main" id="{525718C7-87C1-4C45-BE63-847082371C39}"/>
              </a:ext>
            </a:extLst>
          </p:cNvPr>
          <p:cNvSpPr txBox="1"/>
          <p:nvPr/>
        </p:nvSpPr>
        <p:spPr>
          <a:xfrm>
            <a:off x="1407837" y="6247626"/>
            <a:ext cx="86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>
                <a:latin typeface="+mj-lt"/>
                <a:cs typeface="Times New Roman" panose="02020603050405020304" pitchFamily="18" charset="0"/>
              </a:rPr>
              <a:t>Tertiær</a:t>
            </a:r>
          </a:p>
        </p:txBody>
      </p:sp>
      <p:sp>
        <p:nvSpPr>
          <p:cNvPr id="25" name="Tekstboks 10">
            <a:extLst>
              <a:ext uri="{FF2B5EF4-FFF2-40B4-BE49-F238E27FC236}">
                <a16:creationId xmlns:a16="http://schemas.microsoft.com/office/drawing/2014/main" id="{A5030F84-27FA-41F9-BC39-016062C927C6}"/>
              </a:ext>
            </a:extLst>
          </p:cNvPr>
          <p:cNvSpPr txBox="1"/>
          <p:nvPr/>
        </p:nvSpPr>
        <p:spPr>
          <a:xfrm>
            <a:off x="7295587" y="6250036"/>
            <a:ext cx="110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err="1">
                <a:latin typeface="+mj-lt"/>
                <a:cs typeface="Times New Roman" panose="02020603050405020304" pitchFamily="18" charset="0"/>
              </a:rPr>
              <a:t>Kvatenær</a:t>
            </a:r>
            <a:endParaRPr lang="da-DK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F824FCD8-CC58-4B65-809E-A69F75F32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212" y="1165096"/>
            <a:ext cx="3569230" cy="1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79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12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enzymer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326776"/>
            <a:ext cx="11390124" cy="4945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Et enzym er et protein, der kan  katalysere kemiske reaktioner.</a:t>
            </a: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Et eksempel kunne være amylase, som omdanner stivelse til glukose og findes i vores spyt.</a:t>
            </a: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  <a:hlinkClick r:id="rId3"/>
              </a:rPr>
              <a:t>https://www.rcsb.org/3d-view/1PPI</a:t>
            </a:r>
            <a:r>
              <a:rPr lang="da-DK" sz="2800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				</a:t>
            </a:r>
          </a:p>
          <a:p>
            <a:pPr marL="0" indent="0">
              <a:buNone/>
            </a:pPr>
            <a:endParaRPr lang="en-DK" dirty="0"/>
          </a:p>
        </p:txBody>
      </p:sp>
      <p:pic>
        <p:nvPicPr>
          <p:cNvPr id="11" name="Billede 10" descr="Et billede, der indeholder slik&#10;&#10;Automatisk genereret beskrivelse">
            <a:extLst>
              <a:ext uri="{FF2B5EF4-FFF2-40B4-BE49-F238E27FC236}">
                <a16:creationId xmlns:a16="http://schemas.microsoft.com/office/drawing/2014/main" id="{4367CB4F-EB16-4CA7-9023-243C8959D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454" y="162886"/>
            <a:ext cx="4105682" cy="3091578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CB1B3E18-D8FC-461B-BCA4-07E9FEED9CBE}"/>
              </a:ext>
            </a:extLst>
          </p:cNvPr>
          <p:cNvSpPr txBox="1"/>
          <p:nvPr/>
        </p:nvSpPr>
        <p:spPr>
          <a:xfrm>
            <a:off x="7790386" y="2792799"/>
            <a:ext cx="385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>
                <a:latin typeface="+mj-lt"/>
              </a:rPr>
              <a:t>Amylase med stivelse (blå) bundet.</a:t>
            </a:r>
          </a:p>
          <a:p>
            <a:r>
              <a:rPr lang="da-DK" sz="1200" i="1" dirty="0">
                <a:latin typeface="+mj-lt"/>
              </a:rPr>
              <a:t>Grøn indikerer </a:t>
            </a:r>
            <a:r>
              <a:rPr lang="da-DK" sz="1200" i="1" dirty="0" err="1">
                <a:latin typeface="+mj-lt"/>
              </a:rPr>
              <a:t>upolær</a:t>
            </a:r>
            <a:r>
              <a:rPr lang="da-DK" sz="1200" i="1" dirty="0">
                <a:latin typeface="+mj-lt"/>
              </a:rPr>
              <a:t> og rød indikerer polær.</a:t>
            </a:r>
          </a:p>
        </p:txBody>
      </p:sp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16FE69FF-4BEE-4EF0-A050-28E931395755}"/>
              </a:ext>
            </a:extLst>
          </p:cNvPr>
          <p:cNvSpPr/>
          <p:nvPr/>
        </p:nvSpPr>
        <p:spPr>
          <a:xfrm>
            <a:off x="595164" y="5172068"/>
            <a:ext cx="1930651" cy="914400"/>
          </a:xfrm>
          <a:custGeom>
            <a:avLst/>
            <a:gdLst>
              <a:gd name="connsiteX0" fmla="*/ 430087 w 1930651"/>
              <a:gd name="connsiteY0" fmla="*/ 73152 h 914400"/>
              <a:gd name="connsiteX1" fmla="*/ 430087 w 1930651"/>
              <a:gd name="connsiteY1" fmla="*/ 73152 h 914400"/>
              <a:gd name="connsiteX2" fmla="*/ 302071 w 1930651"/>
              <a:gd name="connsiteY2" fmla="*/ 137160 h 914400"/>
              <a:gd name="connsiteX3" fmla="*/ 247207 w 1930651"/>
              <a:gd name="connsiteY3" fmla="*/ 164592 h 914400"/>
              <a:gd name="connsiteX4" fmla="*/ 128335 w 1930651"/>
              <a:gd name="connsiteY4" fmla="*/ 274320 h 914400"/>
              <a:gd name="connsiteX5" fmla="*/ 91759 w 1930651"/>
              <a:gd name="connsiteY5" fmla="*/ 292608 h 914400"/>
              <a:gd name="connsiteX6" fmla="*/ 36895 w 1930651"/>
              <a:gd name="connsiteY6" fmla="*/ 329184 h 914400"/>
              <a:gd name="connsiteX7" fmla="*/ 9463 w 1930651"/>
              <a:gd name="connsiteY7" fmla="*/ 384048 h 914400"/>
              <a:gd name="connsiteX8" fmla="*/ 27751 w 1930651"/>
              <a:gd name="connsiteY8" fmla="*/ 603504 h 914400"/>
              <a:gd name="connsiteX9" fmla="*/ 100903 w 1930651"/>
              <a:gd name="connsiteY9" fmla="*/ 676656 h 914400"/>
              <a:gd name="connsiteX10" fmla="*/ 274639 w 1930651"/>
              <a:gd name="connsiteY10" fmla="*/ 777240 h 914400"/>
              <a:gd name="connsiteX11" fmla="*/ 366079 w 1930651"/>
              <a:gd name="connsiteY11" fmla="*/ 859536 h 914400"/>
              <a:gd name="connsiteX12" fmla="*/ 411799 w 1930651"/>
              <a:gd name="connsiteY12" fmla="*/ 905256 h 914400"/>
              <a:gd name="connsiteX13" fmla="*/ 594679 w 1930651"/>
              <a:gd name="connsiteY13" fmla="*/ 914400 h 914400"/>
              <a:gd name="connsiteX14" fmla="*/ 1125031 w 1930651"/>
              <a:gd name="connsiteY14" fmla="*/ 877824 h 914400"/>
              <a:gd name="connsiteX15" fmla="*/ 1317055 w 1930651"/>
              <a:gd name="connsiteY15" fmla="*/ 850392 h 914400"/>
              <a:gd name="connsiteX16" fmla="*/ 1445071 w 1930651"/>
              <a:gd name="connsiteY16" fmla="*/ 768096 h 914400"/>
              <a:gd name="connsiteX17" fmla="*/ 1490791 w 1930651"/>
              <a:gd name="connsiteY17" fmla="*/ 713232 h 914400"/>
              <a:gd name="connsiteX18" fmla="*/ 1719391 w 1930651"/>
              <a:gd name="connsiteY18" fmla="*/ 621792 h 914400"/>
              <a:gd name="connsiteX19" fmla="*/ 1920559 w 1930651"/>
              <a:gd name="connsiteY19" fmla="*/ 594360 h 914400"/>
              <a:gd name="connsiteX20" fmla="*/ 1920559 w 1930651"/>
              <a:gd name="connsiteY20" fmla="*/ 384048 h 914400"/>
              <a:gd name="connsiteX21" fmla="*/ 1865695 w 1930651"/>
              <a:gd name="connsiteY21" fmla="*/ 310896 h 914400"/>
              <a:gd name="connsiteX22" fmla="*/ 1819975 w 1930651"/>
              <a:gd name="connsiteY22" fmla="*/ 228600 h 914400"/>
              <a:gd name="connsiteX23" fmla="*/ 1755967 w 1930651"/>
              <a:gd name="connsiteY23" fmla="*/ 173736 h 914400"/>
              <a:gd name="connsiteX24" fmla="*/ 1710247 w 1930651"/>
              <a:gd name="connsiteY24" fmla="*/ 164592 h 914400"/>
              <a:gd name="connsiteX25" fmla="*/ 1655383 w 1930651"/>
              <a:gd name="connsiteY25" fmla="*/ 146304 h 914400"/>
              <a:gd name="connsiteX26" fmla="*/ 1600519 w 1930651"/>
              <a:gd name="connsiteY26" fmla="*/ 109728 h 914400"/>
              <a:gd name="connsiteX27" fmla="*/ 1381063 w 1930651"/>
              <a:gd name="connsiteY27" fmla="*/ 73152 h 914400"/>
              <a:gd name="connsiteX28" fmla="*/ 1271335 w 1930651"/>
              <a:gd name="connsiteY28" fmla="*/ 36576 h 914400"/>
              <a:gd name="connsiteX29" fmla="*/ 1225615 w 1930651"/>
              <a:gd name="connsiteY29" fmla="*/ 18288 h 914400"/>
              <a:gd name="connsiteX30" fmla="*/ 1170751 w 1930651"/>
              <a:gd name="connsiteY30" fmla="*/ 9144 h 914400"/>
              <a:gd name="connsiteX31" fmla="*/ 1134175 w 1930651"/>
              <a:gd name="connsiteY31" fmla="*/ 0 h 914400"/>
              <a:gd name="connsiteX32" fmla="*/ 658687 w 1930651"/>
              <a:gd name="connsiteY32" fmla="*/ 18288 h 914400"/>
              <a:gd name="connsiteX33" fmla="*/ 558103 w 1930651"/>
              <a:gd name="connsiteY33" fmla="*/ 91440 h 914400"/>
              <a:gd name="connsiteX34" fmla="*/ 475807 w 1930651"/>
              <a:gd name="connsiteY34" fmla="*/ 137160 h 914400"/>
              <a:gd name="connsiteX35" fmla="*/ 393511 w 1930651"/>
              <a:gd name="connsiteY35" fmla="*/ 109728 h 914400"/>
              <a:gd name="connsiteX36" fmla="*/ 430087 w 1930651"/>
              <a:gd name="connsiteY36" fmla="*/ 73152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930651" h="914400">
                <a:moveTo>
                  <a:pt x="430087" y="73152"/>
                </a:moveTo>
                <a:lnTo>
                  <a:pt x="430087" y="73152"/>
                </a:lnTo>
                <a:cubicBezTo>
                  <a:pt x="300084" y="121903"/>
                  <a:pt x="409216" y="74659"/>
                  <a:pt x="302071" y="137160"/>
                </a:cubicBezTo>
                <a:cubicBezTo>
                  <a:pt x="284410" y="147462"/>
                  <a:pt x="264018" y="152954"/>
                  <a:pt x="247207" y="164592"/>
                </a:cubicBezTo>
                <a:cubicBezTo>
                  <a:pt x="140787" y="238267"/>
                  <a:pt x="224031" y="197763"/>
                  <a:pt x="128335" y="274320"/>
                </a:cubicBezTo>
                <a:cubicBezTo>
                  <a:pt x="117691" y="282835"/>
                  <a:pt x="103448" y="285595"/>
                  <a:pt x="91759" y="292608"/>
                </a:cubicBezTo>
                <a:cubicBezTo>
                  <a:pt x="72912" y="303916"/>
                  <a:pt x="55183" y="316992"/>
                  <a:pt x="36895" y="329184"/>
                </a:cubicBezTo>
                <a:cubicBezTo>
                  <a:pt x="27751" y="347472"/>
                  <a:pt x="15929" y="364651"/>
                  <a:pt x="9463" y="384048"/>
                </a:cubicBezTo>
                <a:cubicBezTo>
                  <a:pt x="-12166" y="448934"/>
                  <a:pt x="7293" y="555149"/>
                  <a:pt x="27751" y="603504"/>
                </a:cubicBezTo>
                <a:cubicBezTo>
                  <a:pt x="41187" y="635263"/>
                  <a:pt x="72702" y="656811"/>
                  <a:pt x="100903" y="676656"/>
                </a:cubicBezTo>
                <a:cubicBezTo>
                  <a:pt x="155628" y="715166"/>
                  <a:pt x="227321" y="729922"/>
                  <a:pt x="274639" y="777240"/>
                </a:cubicBezTo>
                <a:cubicBezTo>
                  <a:pt x="346208" y="848809"/>
                  <a:pt x="239519" y="743523"/>
                  <a:pt x="366079" y="859536"/>
                </a:cubicBezTo>
                <a:cubicBezTo>
                  <a:pt x="381967" y="874100"/>
                  <a:pt x="390842" y="900226"/>
                  <a:pt x="411799" y="905256"/>
                </a:cubicBezTo>
                <a:cubicBezTo>
                  <a:pt x="471150" y="919500"/>
                  <a:pt x="533719" y="911352"/>
                  <a:pt x="594679" y="914400"/>
                </a:cubicBezTo>
                <a:lnTo>
                  <a:pt x="1125031" y="877824"/>
                </a:lnTo>
                <a:cubicBezTo>
                  <a:pt x="1189437" y="872117"/>
                  <a:pt x="1317055" y="850392"/>
                  <a:pt x="1317055" y="850392"/>
                </a:cubicBezTo>
                <a:cubicBezTo>
                  <a:pt x="1382561" y="817639"/>
                  <a:pt x="1394533" y="818634"/>
                  <a:pt x="1445071" y="768096"/>
                </a:cubicBezTo>
                <a:cubicBezTo>
                  <a:pt x="1461904" y="751263"/>
                  <a:pt x="1469786" y="724435"/>
                  <a:pt x="1490791" y="713232"/>
                </a:cubicBezTo>
                <a:cubicBezTo>
                  <a:pt x="1563206" y="674611"/>
                  <a:pt x="1638074" y="632881"/>
                  <a:pt x="1719391" y="621792"/>
                </a:cubicBezTo>
                <a:lnTo>
                  <a:pt x="1920559" y="594360"/>
                </a:lnTo>
                <a:cubicBezTo>
                  <a:pt x="1925800" y="536711"/>
                  <a:pt x="1940377" y="440670"/>
                  <a:pt x="1920559" y="384048"/>
                </a:cubicBezTo>
                <a:cubicBezTo>
                  <a:pt x="1910490" y="355279"/>
                  <a:pt x="1882253" y="336486"/>
                  <a:pt x="1865695" y="310896"/>
                </a:cubicBezTo>
                <a:cubicBezTo>
                  <a:pt x="1848647" y="284549"/>
                  <a:pt x="1839579" y="253105"/>
                  <a:pt x="1819975" y="228600"/>
                </a:cubicBezTo>
                <a:cubicBezTo>
                  <a:pt x="1802420" y="206657"/>
                  <a:pt x="1780240" y="187895"/>
                  <a:pt x="1755967" y="173736"/>
                </a:cubicBezTo>
                <a:cubicBezTo>
                  <a:pt x="1742542" y="165905"/>
                  <a:pt x="1725241" y="168681"/>
                  <a:pt x="1710247" y="164592"/>
                </a:cubicBezTo>
                <a:cubicBezTo>
                  <a:pt x="1691649" y="159520"/>
                  <a:pt x="1672625" y="154925"/>
                  <a:pt x="1655383" y="146304"/>
                </a:cubicBezTo>
                <a:cubicBezTo>
                  <a:pt x="1635724" y="136474"/>
                  <a:pt x="1619815" y="120253"/>
                  <a:pt x="1600519" y="109728"/>
                </a:cubicBezTo>
                <a:cubicBezTo>
                  <a:pt x="1533705" y="73284"/>
                  <a:pt x="1454144" y="80845"/>
                  <a:pt x="1381063" y="73152"/>
                </a:cubicBezTo>
                <a:cubicBezTo>
                  <a:pt x="1344487" y="60960"/>
                  <a:pt x="1307132" y="50895"/>
                  <a:pt x="1271335" y="36576"/>
                </a:cubicBezTo>
                <a:cubicBezTo>
                  <a:pt x="1256095" y="30480"/>
                  <a:pt x="1241451" y="22607"/>
                  <a:pt x="1225615" y="18288"/>
                </a:cubicBezTo>
                <a:cubicBezTo>
                  <a:pt x="1207728" y="13410"/>
                  <a:pt x="1188931" y="12780"/>
                  <a:pt x="1170751" y="9144"/>
                </a:cubicBezTo>
                <a:cubicBezTo>
                  <a:pt x="1158428" y="6679"/>
                  <a:pt x="1146367" y="3048"/>
                  <a:pt x="1134175" y="0"/>
                </a:cubicBezTo>
                <a:cubicBezTo>
                  <a:pt x="975679" y="6096"/>
                  <a:pt x="816911" y="7185"/>
                  <a:pt x="658687" y="18288"/>
                </a:cubicBezTo>
                <a:cubicBezTo>
                  <a:pt x="611798" y="21578"/>
                  <a:pt x="588578" y="63736"/>
                  <a:pt x="558103" y="91440"/>
                </a:cubicBezTo>
                <a:cubicBezTo>
                  <a:pt x="511761" y="133569"/>
                  <a:pt x="525398" y="124762"/>
                  <a:pt x="475807" y="137160"/>
                </a:cubicBezTo>
                <a:lnTo>
                  <a:pt x="393511" y="109728"/>
                </a:lnTo>
                <a:lnTo>
                  <a:pt x="430087" y="7315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Kombinationstegning: figur 15">
            <a:extLst>
              <a:ext uri="{FF2B5EF4-FFF2-40B4-BE49-F238E27FC236}">
                <a16:creationId xmlns:a16="http://schemas.microsoft.com/office/drawing/2014/main" id="{81645928-41D2-4360-BD22-7356E4B85436}"/>
              </a:ext>
            </a:extLst>
          </p:cNvPr>
          <p:cNvSpPr/>
          <p:nvPr/>
        </p:nvSpPr>
        <p:spPr>
          <a:xfrm>
            <a:off x="3526550" y="5171283"/>
            <a:ext cx="1930651" cy="914400"/>
          </a:xfrm>
          <a:custGeom>
            <a:avLst/>
            <a:gdLst>
              <a:gd name="connsiteX0" fmla="*/ 430087 w 1930651"/>
              <a:gd name="connsiteY0" fmla="*/ 73152 h 914400"/>
              <a:gd name="connsiteX1" fmla="*/ 430087 w 1930651"/>
              <a:gd name="connsiteY1" fmla="*/ 73152 h 914400"/>
              <a:gd name="connsiteX2" fmla="*/ 302071 w 1930651"/>
              <a:gd name="connsiteY2" fmla="*/ 137160 h 914400"/>
              <a:gd name="connsiteX3" fmla="*/ 247207 w 1930651"/>
              <a:gd name="connsiteY3" fmla="*/ 164592 h 914400"/>
              <a:gd name="connsiteX4" fmla="*/ 128335 w 1930651"/>
              <a:gd name="connsiteY4" fmla="*/ 274320 h 914400"/>
              <a:gd name="connsiteX5" fmla="*/ 91759 w 1930651"/>
              <a:gd name="connsiteY5" fmla="*/ 292608 h 914400"/>
              <a:gd name="connsiteX6" fmla="*/ 36895 w 1930651"/>
              <a:gd name="connsiteY6" fmla="*/ 329184 h 914400"/>
              <a:gd name="connsiteX7" fmla="*/ 9463 w 1930651"/>
              <a:gd name="connsiteY7" fmla="*/ 384048 h 914400"/>
              <a:gd name="connsiteX8" fmla="*/ 27751 w 1930651"/>
              <a:gd name="connsiteY8" fmla="*/ 603504 h 914400"/>
              <a:gd name="connsiteX9" fmla="*/ 100903 w 1930651"/>
              <a:gd name="connsiteY9" fmla="*/ 676656 h 914400"/>
              <a:gd name="connsiteX10" fmla="*/ 274639 w 1930651"/>
              <a:gd name="connsiteY10" fmla="*/ 777240 h 914400"/>
              <a:gd name="connsiteX11" fmla="*/ 366079 w 1930651"/>
              <a:gd name="connsiteY11" fmla="*/ 859536 h 914400"/>
              <a:gd name="connsiteX12" fmla="*/ 411799 w 1930651"/>
              <a:gd name="connsiteY12" fmla="*/ 905256 h 914400"/>
              <a:gd name="connsiteX13" fmla="*/ 594679 w 1930651"/>
              <a:gd name="connsiteY13" fmla="*/ 914400 h 914400"/>
              <a:gd name="connsiteX14" fmla="*/ 1125031 w 1930651"/>
              <a:gd name="connsiteY14" fmla="*/ 877824 h 914400"/>
              <a:gd name="connsiteX15" fmla="*/ 1317055 w 1930651"/>
              <a:gd name="connsiteY15" fmla="*/ 850392 h 914400"/>
              <a:gd name="connsiteX16" fmla="*/ 1445071 w 1930651"/>
              <a:gd name="connsiteY16" fmla="*/ 768096 h 914400"/>
              <a:gd name="connsiteX17" fmla="*/ 1490791 w 1930651"/>
              <a:gd name="connsiteY17" fmla="*/ 713232 h 914400"/>
              <a:gd name="connsiteX18" fmla="*/ 1719391 w 1930651"/>
              <a:gd name="connsiteY18" fmla="*/ 621792 h 914400"/>
              <a:gd name="connsiteX19" fmla="*/ 1920559 w 1930651"/>
              <a:gd name="connsiteY19" fmla="*/ 594360 h 914400"/>
              <a:gd name="connsiteX20" fmla="*/ 1920559 w 1930651"/>
              <a:gd name="connsiteY20" fmla="*/ 384048 h 914400"/>
              <a:gd name="connsiteX21" fmla="*/ 1865695 w 1930651"/>
              <a:gd name="connsiteY21" fmla="*/ 310896 h 914400"/>
              <a:gd name="connsiteX22" fmla="*/ 1819975 w 1930651"/>
              <a:gd name="connsiteY22" fmla="*/ 228600 h 914400"/>
              <a:gd name="connsiteX23" fmla="*/ 1755967 w 1930651"/>
              <a:gd name="connsiteY23" fmla="*/ 173736 h 914400"/>
              <a:gd name="connsiteX24" fmla="*/ 1710247 w 1930651"/>
              <a:gd name="connsiteY24" fmla="*/ 164592 h 914400"/>
              <a:gd name="connsiteX25" fmla="*/ 1655383 w 1930651"/>
              <a:gd name="connsiteY25" fmla="*/ 146304 h 914400"/>
              <a:gd name="connsiteX26" fmla="*/ 1600519 w 1930651"/>
              <a:gd name="connsiteY26" fmla="*/ 109728 h 914400"/>
              <a:gd name="connsiteX27" fmla="*/ 1381063 w 1930651"/>
              <a:gd name="connsiteY27" fmla="*/ 73152 h 914400"/>
              <a:gd name="connsiteX28" fmla="*/ 1271335 w 1930651"/>
              <a:gd name="connsiteY28" fmla="*/ 36576 h 914400"/>
              <a:gd name="connsiteX29" fmla="*/ 1225615 w 1930651"/>
              <a:gd name="connsiteY29" fmla="*/ 18288 h 914400"/>
              <a:gd name="connsiteX30" fmla="*/ 1170751 w 1930651"/>
              <a:gd name="connsiteY30" fmla="*/ 9144 h 914400"/>
              <a:gd name="connsiteX31" fmla="*/ 1134175 w 1930651"/>
              <a:gd name="connsiteY31" fmla="*/ 0 h 914400"/>
              <a:gd name="connsiteX32" fmla="*/ 658687 w 1930651"/>
              <a:gd name="connsiteY32" fmla="*/ 18288 h 914400"/>
              <a:gd name="connsiteX33" fmla="*/ 558103 w 1930651"/>
              <a:gd name="connsiteY33" fmla="*/ 91440 h 914400"/>
              <a:gd name="connsiteX34" fmla="*/ 475807 w 1930651"/>
              <a:gd name="connsiteY34" fmla="*/ 137160 h 914400"/>
              <a:gd name="connsiteX35" fmla="*/ 393511 w 1930651"/>
              <a:gd name="connsiteY35" fmla="*/ 109728 h 914400"/>
              <a:gd name="connsiteX36" fmla="*/ 430087 w 1930651"/>
              <a:gd name="connsiteY36" fmla="*/ 73152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930651" h="914400">
                <a:moveTo>
                  <a:pt x="430087" y="73152"/>
                </a:moveTo>
                <a:lnTo>
                  <a:pt x="430087" y="73152"/>
                </a:lnTo>
                <a:cubicBezTo>
                  <a:pt x="300084" y="121903"/>
                  <a:pt x="409216" y="74659"/>
                  <a:pt x="302071" y="137160"/>
                </a:cubicBezTo>
                <a:cubicBezTo>
                  <a:pt x="284410" y="147462"/>
                  <a:pt x="264018" y="152954"/>
                  <a:pt x="247207" y="164592"/>
                </a:cubicBezTo>
                <a:cubicBezTo>
                  <a:pt x="140787" y="238267"/>
                  <a:pt x="224031" y="197763"/>
                  <a:pt x="128335" y="274320"/>
                </a:cubicBezTo>
                <a:cubicBezTo>
                  <a:pt x="117691" y="282835"/>
                  <a:pt x="103448" y="285595"/>
                  <a:pt x="91759" y="292608"/>
                </a:cubicBezTo>
                <a:cubicBezTo>
                  <a:pt x="72912" y="303916"/>
                  <a:pt x="55183" y="316992"/>
                  <a:pt x="36895" y="329184"/>
                </a:cubicBezTo>
                <a:cubicBezTo>
                  <a:pt x="27751" y="347472"/>
                  <a:pt x="15929" y="364651"/>
                  <a:pt x="9463" y="384048"/>
                </a:cubicBezTo>
                <a:cubicBezTo>
                  <a:pt x="-12166" y="448934"/>
                  <a:pt x="7293" y="555149"/>
                  <a:pt x="27751" y="603504"/>
                </a:cubicBezTo>
                <a:cubicBezTo>
                  <a:pt x="41187" y="635263"/>
                  <a:pt x="72702" y="656811"/>
                  <a:pt x="100903" y="676656"/>
                </a:cubicBezTo>
                <a:cubicBezTo>
                  <a:pt x="155628" y="715166"/>
                  <a:pt x="227321" y="729922"/>
                  <a:pt x="274639" y="777240"/>
                </a:cubicBezTo>
                <a:cubicBezTo>
                  <a:pt x="346208" y="848809"/>
                  <a:pt x="239519" y="743523"/>
                  <a:pt x="366079" y="859536"/>
                </a:cubicBezTo>
                <a:cubicBezTo>
                  <a:pt x="381967" y="874100"/>
                  <a:pt x="390842" y="900226"/>
                  <a:pt x="411799" y="905256"/>
                </a:cubicBezTo>
                <a:cubicBezTo>
                  <a:pt x="471150" y="919500"/>
                  <a:pt x="533719" y="911352"/>
                  <a:pt x="594679" y="914400"/>
                </a:cubicBezTo>
                <a:lnTo>
                  <a:pt x="1125031" y="877824"/>
                </a:lnTo>
                <a:cubicBezTo>
                  <a:pt x="1189437" y="872117"/>
                  <a:pt x="1317055" y="850392"/>
                  <a:pt x="1317055" y="850392"/>
                </a:cubicBezTo>
                <a:cubicBezTo>
                  <a:pt x="1382561" y="817639"/>
                  <a:pt x="1394533" y="818634"/>
                  <a:pt x="1445071" y="768096"/>
                </a:cubicBezTo>
                <a:cubicBezTo>
                  <a:pt x="1461904" y="751263"/>
                  <a:pt x="1469786" y="724435"/>
                  <a:pt x="1490791" y="713232"/>
                </a:cubicBezTo>
                <a:cubicBezTo>
                  <a:pt x="1563206" y="674611"/>
                  <a:pt x="1638074" y="632881"/>
                  <a:pt x="1719391" y="621792"/>
                </a:cubicBezTo>
                <a:lnTo>
                  <a:pt x="1920559" y="594360"/>
                </a:lnTo>
                <a:cubicBezTo>
                  <a:pt x="1925800" y="536711"/>
                  <a:pt x="1940377" y="440670"/>
                  <a:pt x="1920559" y="384048"/>
                </a:cubicBezTo>
                <a:cubicBezTo>
                  <a:pt x="1910490" y="355279"/>
                  <a:pt x="1882253" y="336486"/>
                  <a:pt x="1865695" y="310896"/>
                </a:cubicBezTo>
                <a:cubicBezTo>
                  <a:pt x="1848647" y="284549"/>
                  <a:pt x="1839579" y="253105"/>
                  <a:pt x="1819975" y="228600"/>
                </a:cubicBezTo>
                <a:cubicBezTo>
                  <a:pt x="1802420" y="206657"/>
                  <a:pt x="1780240" y="187895"/>
                  <a:pt x="1755967" y="173736"/>
                </a:cubicBezTo>
                <a:cubicBezTo>
                  <a:pt x="1742542" y="165905"/>
                  <a:pt x="1725241" y="168681"/>
                  <a:pt x="1710247" y="164592"/>
                </a:cubicBezTo>
                <a:cubicBezTo>
                  <a:pt x="1691649" y="159520"/>
                  <a:pt x="1672625" y="154925"/>
                  <a:pt x="1655383" y="146304"/>
                </a:cubicBezTo>
                <a:cubicBezTo>
                  <a:pt x="1635724" y="136474"/>
                  <a:pt x="1619815" y="120253"/>
                  <a:pt x="1600519" y="109728"/>
                </a:cubicBezTo>
                <a:cubicBezTo>
                  <a:pt x="1533705" y="73284"/>
                  <a:pt x="1454144" y="80845"/>
                  <a:pt x="1381063" y="73152"/>
                </a:cubicBezTo>
                <a:cubicBezTo>
                  <a:pt x="1344487" y="60960"/>
                  <a:pt x="1307132" y="50895"/>
                  <a:pt x="1271335" y="36576"/>
                </a:cubicBezTo>
                <a:cubicBezTo>
                  <a:pt x="1256095" y="30480"/>
                  <a:pt x="1241451" y="22607"/>
                  <a:pt x="1225615" y="18288"/>
                </a:cubicBezTo>
                <a:cubicBezTo>
                  <a:pt x="1207728" y="13410"/>
                  <a:pt x="1188931" y="12780"/>
                  <a:pt x="1170751" y="9144"/>
                </a:cubicBezTo>
                <a:cubicBezTo>
                  <a:pt x="1158428" y="6679"/>
                  <a:pt x="1146367" y="3048"/>
                  <a:pt x="1134175" y="0"/>
                </a:cubicBezTo>
                <a:cubicBezTo>
                  <a:pt x="975679" y="6096"/>
                  <a:pt x="816911" y="7185"/>
                  <a:pt x="658687" y="18288"/>
                </a:cubicBezTo>
                <a:cubicBezTo>
                  <a:pt x="611798" y="21578"/>
                  <a:pt x="588578" y="63736"/>
                  <a:pt x="558103" y="91440"/>
                </a:cubicBezTo>
                <a:cubicBezTo>
                  <a:pt x="511761" y="133569"/>
                  <a:pt x="525398" y="124762"/>
                  <a:pt x="475807" y="137160"/>
                </a:cubicBezTo>
                <a:lnTo>
                  <a:pt x="393511" y="109728"/>
                </a:lnTo>
                <a:lnTo>
                  <a:pt x="430087" y="7315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Kombinationstegning: figur 16">
            <a:extLst>
              <a:ext uri="{FF2B5EF4-FFF2-40B4-BE49-F238E27FC236}">
                <a16:creationId xmlns:a16="http://schemas.microsoft.com/office/drawing/2014/main" id="{48604891-3FFA-4117-A0A6-2FA0A0C55233}"/>
              </a:ext>
            </a:extLst>
          </p:cNvPr>
          <p:cNvSpPr/>
          <p:nvPr/>
        </p:nvSpPr>
        <p:spPr>
          <a:xfrm>
            <a:off x="6506486" y="5219419"/>
            <a:ext cx="1930651" cy="914400"/>
          </a:xfrm>
          <a:custGeom>
            <a:avLst/>
            <a:gdLst>
              <a:gd name="connsiteX0" fmla="*/ 430087 w 1930651"/>
              <a:gd name="connsiteY0" fmla="*/ 73152 h 914400"/>
              <a:gd name="connsiteX1" fmla="*/ 430087 w 1930651"/>
              <a:gd name="connsiteY1" fmla="*/ 73152 h 914400"/>
              <a:gd name="connsiteX2" fmla="*/ 302071 w 1930651"/>
              <a:gd name="connsiteY2" fmla="*/ 137160 h 914400"/>
              <a:gd name="connsiteX3" fmla="*/ 247207 w 1930651"/>
              <a:gd name="connsiteY3" fmla="*/ 164592 h 914400"/>
              <a:gd name="connsiteX4" fmla="*/ 128335 w 1930651"/>
              <a:gd name="connsiteY4" fmla="*/ 274320 h 914400"/>
              <a:gd name="connsiteX5" fmla="*/ 91759 w 1930651"/>
              <a:gd name="connsiteY5" fmla="*/ 292608 h 914400"/>
              <a:gd name="connsiteX6" fmla="*/ 36895 w 1930651"/>
              <a:gd name="connsiteY6" fmla="*/ 329184 h 914400"/>
              <a:gd name="connsiteX7" fmla="*/ 9463 w 1930651"/>
              <a:gd name="connsiteY7" fmla="*/ 384048 h 914400"/>
              <a:gd name="connsiteX8" fmla="*/ 27751 w 1930651"/>
              <a:gd name="connsiteY8" fmla="*/ 603504 h 914400"/>
              <a:gd name="connsiteX9" fmla="*/ 100903 w 1930651"/>
              <a:gd name="connsiteY9" fmla="*/ 676656 h 914400"/>
              <a:gd name="connsiteX10" fmla="*/ 274639 w 1930651"/>
              <a:gd name="connsiteY10" fmla="*/ 777240 h 914400"/>
              <a:gd name="connsiteX11" fmla="*/ 366079 w 1930651"/>
              <a:gd name="connsiteY11" fmla="*/ 859536 h 914400"/>
              <a:gd name="connsiteX12" fmla="*/ 411799 w 1930651"/>
              <a:gd name="connsiteY12" fmla="*/ 905256 h 914400"/>
              <a:gd name="connsiteX13" fmla="*/ 594679 w 1930651"/>
              <a:gd name="connsiteY13" fmla="*/ 914400 h 914400"/>
              <a:gd name="connsiteX14" fmla="*/ 1125031 w 1930651"/>
              <a:gd name="connsiteY14" fmla="*/ 877824 h 914400"/>
              <a:gd name="connsiteX15" fmla="*/ 1317055 w 1930651"/>
              <a:gd name="connsiteY15" fmla="*/ 850392 h 914400"/>
              <a:gd name="connsiteX16" fmla="*/ 1445071 w 1930651"/>
              <a:gd name="connsiteY16" fmla="*/ 768096 h 914400"/>
              <a:gd name="connsiteX17" fmla="*/ 1490791 w 1930651"/>
              <a:gd name="connsiteY17" fmla="*/ 713232 h 914400"/>
              <a:gd name="connsiteX18" fmla="*/ 1719391 w 1930651"/>
              <a:gd name="connsiteY18" fmla="*/ 621792 h 914400"/>
              <a:gd name="connsiteX19" fmla="*/ 1920559 w 1930651"/>
              <a:gd name="connsiteY19" fmla="*/ 594360 h 914400"/>
              <a:gd name="connsiteX20" fmla="*/ 1920559 w 1930651"/>
              <a:gd name="connsiteY20" fmla="*/ 384048 h 914400"/>
              <a:gd name="connsiteX21" fmla="*/ 1865695 w 1930651"/>
              <a:gd name="connsiteY21" fmla="*/ 310896 h 914400"/>
              <a:gd name="connsiteX22" fmla="*/ 1819975 w 1930651"/>
              <a:gd name="connsiteY22" fmla="*/ 228600 h 914400"/>
              <a:gd name="connsiteX23" fmla="*/ 1755967 w 1930651"/>
              <a:gd name="connsiteY23" fmla="*/ 173736 h 914400"/>
              <a:gd name="connsiteX24" fmla="*/ 1710247 w 1930651"/>
              <a:gd name="connsiteY24" fmla="*/ 164592 h 914400"/>
              <a:gd name="connsiteX25" fmla="*/ 1655383 w 1930651"/>
              <a:gd name="connsiteY25" fmla="*/ 146304 h 914400"/>
              <a:gd name="connsiteX26" fmla="*/ 1600519 w 1930651"/>
              <a:gd name="connsiteY26" fmla="*/ 109728 h 914400"/>
              <a:gd name="connsiteX27" fmla="*/ 1381063 w 1930651"/>
              <a:gd name="connsiteY27" fmla="*/ 73152 h 914400"/>
              <a:gd name="connsiteX28" fmla="*/ 1271335 w 1930651"/>
              <a:gd name="connsiteY28" fmla="*/ 36576 h 914400"/>
              <a:gd name="connsiteX29" fmla="*/ 1225615 w 1930651"/>
              <a:gd name="connsiteY29" fmla="*/ 18288 h 914400"/>
              <a:gd name="connsiteX30" fmla="*/ 1170751 w 1930651"/>
              <a:gd name="connsiteY30" fmla="*/ 9144 h 914400"/>
              <a:gd name="connsiteX31" fmla="*/ 1134175 w 1930651"/>
              <a:gd name="connsiteY31" fmla="*/ 0 h 914400"/>
              <a:gd name="connsiteX32" fmla="*/ 658687 w 1930651"/>
              <a:gd name="connsiteY32" fmla="*/ 18288 h 914400"/>
              <a:gd name="connsiteX33" fmla="*/ 558103 w 1930651"/>
              <a:gd name="connsiteY33" fmla="*/ 91440 h 914400"/>
              <a:gd name="connsiteX34" fmla="*/ 475807 w 1930651"/>
              <a:gd name="connsiteY34" fmla="*/ 137160 h 914400"/>
              <a:gd name="connsiteX35" fmla="*/ 393511 w 1930651"/>
              <a:gd name="connsiteY35" fmla="*/ 109728 h 914400"/>
              <a:gd name="connsiteX36" fmla="*/ 430087 w 1930651"/>
              <a:gd name="connsiteY36" fmla="*/ 73152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930651" h="914400">
                <a:moveTo>
                  <a:pt x="430087" y="73152"/>
                </a:moveTo>
                <a:lnTo>
                  <a:pt x="430087" y="73152"/>
                </a:lnTo>
                <a:cubicBezTo>
                  <a:pt x="300084" y="121903"/>
                  <a:pt x="409216" y="74659"/>
                  <a:pt x="302071" y="137160"/>
                </a:cubicBezTo>
                <a:cubicBezTo>
                  <a:pt x="284410" y="147462"/>
                  <a:pt x="264018" y="152954"/>
                  <a:pt x="247207" y="164592"/>
                </a:cubicBezTo>
                <a:cubicBezTo>
                  <a:pt x="140787" y="238267"/>
                  <a:pt x="224031" y="197763"/>
                  <a:pt x="128335" y="274320"/>
                </a:cubicBezTo>
                <a:cubicBezTo>
                  <a:pt x="117691" y="282835"/>
                  <a:pt x="103448" y="285595"/>
                  <a:pt x="91759" y="292608"/>
                </a:cubicBezTo>
                <a:cubicBezTo>
                  <a:pt x="72912" y="303916"/>
                  <a:pt x="55183" y="316992"/>
                  <a:pt x="36895" y="329184"/>
                </a:cubicBezTo>
                <a:cubicBezTo>
                  <a:pt x="27751" y="347472"/>
                  <a:pt x="15929" y="364651"/>
                  <a:pt x="9463" y="384048"/>
                </a:cubicBezTo>
                <a:cubicBezTo>
                  <a:pt x="-12166" y="448934"/>
                  <a:pt x="7293" y="555149"/>
                  <a:pt x="27751" y="603504"/>
                </a:cubicBezTo>
                <a:cubicBezTo>
                  <a:pt x="41187" y="635263"/>
                  <a:pt x="72702" y="656811"/>
                  <a:pt x="100903" y="676656"/>
                </a:cubicBezTo>
                <a:cubicBezTo>
                  <a:pt x="155628" y="715166"/>
                  <a:pt x="227321" y="729922"/>
                  <a:pt x="274639" y="777240"/>
                </a:cubicBezTo>
                <a:cubicBezTo>
                  <a:pt x="346208" y="848809"/>
                  <a:pt x="239519" y="743523"/>
                  <a:pt x="366079" y="859536"/>
                </a:cubicBezTo>
                <a:cubicBezTo>
                  <a:pt x="381967" y="874100"/>
                  <a:pt x="390842" y="900226"/>
                  <a:pt x="411799" y="905256"/>
                </a:cubicBezTo>
                <a:cubicBezTo>
                  <a:pt x="471150" y="919500"/>
                  <a:pt x="533719" y="911352"/>
                  <a:pt x="594679" y="914400"/>
                </a:cubicBezTo>
                <a:lnTo>
                  <a:pt x="1125031" y="877824"/>
                </a:lnTo>
                <a:cubicBezTo>
                  <a:pt x="1189437" y="872117"/>
                  <a:pt x="1317055" y="850392"/>
                  <a:pt x="1317055" y="850392"/>
                </a:cubicBezTo>
                <a:cubicBezTo>
                  <a:pt x="1382561" y="817639"/>
                  <a:pt x="1394533" y="818634"/>
                  <a:pt x="1445071" y="768096"/>
                </a:cubicBezTo>
                <a:cubicBezTo>
                  <a:pt x="1461904" y="751263"/>
                  <a:pt x="1469786" y="724435"/>
                  <a:pt x="1490791" y="713232"/>
                </a:cubicBezTo>
                <a:cubicBezTo>
                  <a:pt x="1563206" y="674611"/>
                  <a:pt x="1638074" y="632881"/>
                  <a:pt x="1719391" y="621792"/>
                </a:cubicBezTo>
                <a:lnTo>
                  <a:pt x="1920559" y="594360"/>
                </a:lnTo>
                <a:cubicBezTo>
                  <a:pt x="1925800" y="536711"/>
                  <a:pt x="1940377" y="440670"/>
                  <a:pt x="1920559" y="384048"/>
                </a:cubicBezTo>
                <a:cubicBezTo>
                  <a:pt x="1910490" y="355279"/>
                  <a:pt x="1882253" y="336486"/>
                  <a:pt x="1865695" y="310896"/>
                </a:cubicBezTo>
                <a:cubicBezTo>
                  <a:pt x="1848647" y="284549"/>
                  <a:pt x="1839579" y="253105"/>
                  <a:pt x="1819975" y="228600"/>
                </a:cubicBezTo>
                <a:cubicBezTo>
                  <a:pt x="1802420" y="206657"/>
                  <a:pt x="1780240" y="187895"/>
                  <a:pt x="1755967" y="173736"/>
                </a:cubicBezTo>
                <a:cubicBezTo>
                  <a:pt x="1742542" y="165905"/>
                  <a:pt x="1725241" y="168681"/>
                  <a:pt x="1710247" y="164592"/>
                </a:cubicBezTo>
                <a:cubicBezTo>
                  <a:pt x="1691649" y="159520"/>
                  <a:pt x="1672625" y="154925"/>
                  <a:pt x="1655383" y="146304"/>
                </a:cubicBezTo>
                <a:cubicBezTo>
                  <a:pt x="1635724" y="136474"/>
                  <a:pt x="1619815" y="120253"/>
                  <a:pt x="1600519" y="109728"/>
                </a:cubicBezTo>
                <a:cubicBezTo>
                  <a:pt x="1533705" y="73284"/>
                  <a:pt x="1454144" y="80845"/>
                  <a:pt x="1381063" y="73152"/>
                </a:cubicBezTo>
                <a:cubicBezTo>
                  <a:pt x="1344487" y="60960"/>
                  <a:pt x="1307132" y="50895"/>
                  <a:pt x="1271335" y="36576"/>
                </a:cubicBezTo>
                <a:cubicBezTo>
                  <a:pt x="1256095" y="30480"/>
                  <a:pt x="1241451" y="22607"/>
                  <a:pt x="1225615" y="18288"/>
                </a:cubicBezTo>
                <a:cubicBezTo>
                  <a:pt x="1207728" y="13410"/>
                  <a:pt x="1188931" y="12780"/>
                  <a:pt x="1170751" y="9144"/>
                </a:cubicBezTo>
                <a:cubicBezTo>
                  <a:pt x="1158428" y="6679"/>
                  <a:pt x="1146367" y="3048"/>
                  <a:pt x="1134175" y="0"/>
                </a:cubicBezTo>
                <a:cubicBezTo>
                  <a:pt x="975679" y="6096"/>
                  <a:pt x="816911" y="7185"/>
                  <a:pt x="658687" y="18288"/>
                </a:cubicBezTo>
                <a:cubicBezTo>
                  <a:pt x="611798" y="21578"/>
                  <a:pt x="588578" y="63736"/>
                  <a:pt x="558103" y="91440"/>
                </a:cubicBezTo>
                <a:cubicBezTo>
                  <a:pt x="511761" y="133569"/>
                  <a:pt x="525398" y="124762"/>
                  <a:pt x="475807" y="137160"/>
                </a:cubicBezTo>
                <a:lnTo>
                  <a:pt x="393511" y="109728"/>
                </a:lnTo>
                <a:lnTo>
                  <a:pt x="430087" y="7315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Heksagon 17">
            <a:extLst>
              <a:ext uri="{FF2B5EF4-FFF2-40B4-BE49-F238E27FC236}">
                <a16:creationId xmlns:a16="http://schemas.microsoft.com/office/drawing/2014/main" id="{C266C517-F249-499B-851B-BAED4044035D}"/>
              </a:ext>
            </a:extLst>
          </p:cNvPr>
          <p:cNvSpPr/>
          <p:nvPr/>
        </p:nvSpPr>
        <p:spPr>
          <a:xfrm>
            <a:off x="623693" y="4794490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Heksagon 18">
            <a:extLst>
              <a:ext uri="{FF2B5EF4-FFF2-40B4-BE49-F238E27FC236}">
                <a16:creationId xmlns:a16="http://schemas.microsoft.com/office/drawing/2014/main" id="{E29F1197-C090-454A-9496-AE2DC49DD09C}"/>
              </a:ext>
            </a:extLst>
          </p:cNvPr>
          <p:cNvSpPr/>
          <p:nvPr/>
        </p:nvSpPr>
        <p:spPr>
          <a:xfrm>
            <a:off x="938269" y="4794491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Heksagon 19">
            <a:extLst>
              <a:ext uri="{FF2B5EF4-FFF2-40B4-BE49-F238E27FC236}">
                <a16:creationId xmlns:a16="http://schemas.microsoft.com/office/drawing/2014/main" id="{BB89A8C5-00F7-4C85-A2F0-239321D4AFA7}"/>
              </a:ext>
            </a:extLst>
          </p:cNvPr>
          <p:cNvSpPr/>
          <p:nvPr/>
        </p:nvSpPr>
        <p:spPr>
          <a:xfrm>
            <a:off x="1253955" y="4787647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Heksagon 20">
            <a:extLst>
              <a:ext uri="{FF2B5EF4-FFF2-40B4-BE49-F238E27FC236}">
                <a16:creationId xmlns:a16="http://schemas.microsoft.com/office/drawing/2014/main" id="{35E612D7-7787-4DC2-9B33-BF6A12CCEEBE}"/>
              </a:ext>
            </a:extLst>
          </p:cNvPr>
          <p:cNvSpPr/>
          <p:nvPr/>
        </p:nvSpPr>
        <p:spPr>
          <a:xfrm>
            <a:off x="1571562" y="4779702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Heksagon 21">
            <a:extLst>
              <a:ext uri="{FF2B5EF4-FFF2-40B4-BE49-F238E27FC236}">
                <a16:creationId xmlns:a16="http://schemas.microsoft.com/office/drawing/2014/main" id="{74BC8D0F-4162-4DD6-A44C-625631C12613}"/>
              </a:ext>
            </a:extLst>
          </p:cNvPr>
          <p:cNvSpPr/>
          <p:nvPr/>
        </p:nvSpPr>
        <p:spPr>
          <a:xfrm>
            <a:off x="1894443" y="4777926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Heksagon 22">
            <a:extLst>
              <a:ext uri="{FF2B5EF4-FFF2-40B4-BE49-F238E27FC236}">
                <a16:creationId xmlns:a16="http://schemas.microsoft.com/office/drawing/2014/main" id="{25A074A9-6D90-4E32-B4E5-64E945A744A7}"/>
              </a:ext>
            </a:extLst>
          </p:cNvPr>
          <p:cNvSpPr/>
          <p:nvPr/>
        </p:nvSpPr>
        <p:spPr>
          <a:xfrm>
            <a:off x="2210129" y="4787647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Heksagon 23">
            <a:extLst>
              <a:ext uri="{FF2B5EF4-FFF2-40B4-BE49-F238E27FC236}">
                <a16:creationId xmlns:a16="http://schemas.microsoft.com/office/drawing/2014/main" id="{140535B6-B97F-41FB-8726-58E360BFE910}"/>
              </a:ext>
            </a:extLst>
          </p:cNvPr>
          <p:cNvSpPr/>
          <p:nvPr/>
        </p:nvSpPr>
        <p:spPr>
          <a:xfrm>
            <a:off x="3543741" y="4799550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Heksagon 24">
            <a:extLst>
              <a:ext uri="{FF2B5EF4-FFF2-40B4-BE49-F238E27FC236}">
                <a16:creationId xmlns:a16="http://schemas.microsoft.com/office/drawing/2014/main" id="{7B5DDB92-D39F-43BE-AFA0-9A11921F3C52}"/>
              </a:ext>
            </a:extLst>
          </p:cNvPr>
          <p:cNvSpPr/>
          <p:nvPr/>
        </p:nvSpPr>
        <p:spPr>
          <a:xfrm>
            <a:off x="3858317" y="4799550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Heksagon 25">
            <a:extLst>
              <a:ext uri="{FF2B5EF4-FFF2-40B4-BE49-F238E27FC236}">
                <a16:creationId xmlns:a16="http://schemas.microsoft.com/office/drawing/2014/main" id="{261C1F75-471F-4722-9236-3CAE4CBEAE9A}"/>
              </a:ext>
            </a:extLst>
          </p:cNvPr>
          <p:cNvSpPr/>
          <p:nvPr/>
        </p:nvSpPr>
        <p:spPr>
          <a:xfrm>
            <a:off x="4172893" y="4799550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Heksagon 26">
            <a:extLst>
              <a:ext uri="{FF2B5EF4-FFF2-40B4-BE49-F238E27FC236}">
                <a16:creationId xmlns:a16="http://schemas.microsoft.com/office/drawing/2014/main" id="{D29D5289-5009-463B-942E-C1DB704DE4B2}"/>
              </a:ext>
            </a:extLst>
          </p:cNvPr>
          <p:cNvSpPr/>
          <p:nvPr/>
        </p:nvSpPr>
        <p:spPr>
          <a:xfrm>
            <a:off x="4496664" y="4790574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Heksagon 27">
            <a:extLst>
              <a:ext uri="{FF2B5EF4-FFF2-40B4-BE49-F238E27FC236}">
                <a16:creationId xmlns:a16="http://schemas.microsoft.com/office/drawing/2014/main" id="{BFDAE2F3-9796-4995-9677-2CBECDC8BED6}"/>
              </a:ext>
            </a:extLst>
          </p:cNvPr>
          <p:cNvSpPr/>
          <p:nvPr/>
        </p:nvSpPr>
        <p:spPr>
          <a:xfrm>
            <a:off x="4668599" y="5084764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9" name="Heksagon 28">
            <a:extLst>
              <a:ext uri="{FF2B5EF4-FFF2-40B4-BE49-F238E27FC236}">
                <a16:creationId xmlns:a16="http://schemas.microsoft.com/office/drawing/2014/main" id="{2A69B0C1-5164-4678-A6E7-438182B87E37}"/>
              </a:ext>
            </a:extLst>
          </p:cNvPr>
          <p:cNvSpPr/>
          <p:nvPr/>
        </p:nvSpPr>
        <p:spPr>
          <a:xfrm>
            <a:off x="4844475" y="5333770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Heksagon 29">
            <a:extLst>
              <a:ext uri="{FF2B5EF4-FFF2-40B4-BE49-F238E27FC236}">
                <a16:creationId xmlns:a16="http://schemas.microsoft.com/office/drawing/2014/main" id="{192177DE-1403-47AF-B03B-498EE74CD32D}"/>
              </a:ext>
            </a:extLst>
          </p:cNvPr>
          <p:cNvSpPr/>
          <p:nvPr/>
        </p:nvSpPr>
        <p:spPr>
          <a:xfrm>
            <a:off x="6468244" y="4777925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Heksagon 30">
            <a:extLst>
              <a:ext uri="{FF2B5EF4-FFF2-40B4-BE49-F238E27FC236}">
                <a16:creationId xmlns:a16="http://schemas.microsoft.com/office/drawing/2014/main" id="{5FFE84D1-8351-49C4-8B15-56110D52D23C}"/>
              </a:ext>
            </a:extLst>
          </p:cNvPr>
          <p:cNvSpPr/>
          <p:nvPr/>
        </p:nvSpPr>
        <p:spPr>
          <a:xfrm>
            <a:off x="6783199" y="4790574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Heksagon 31">
            <a:extLst>
              <a:ext uri="{FF2B5EF4-FFF2-40B4-BE49-F238E27FC236}">
                <a16:creationId xmlns:a16="http://schemas.microsoft.com/office/drawing/2014/main" id="{1394F3CE-3232-4B39-8149-48D25AC541D5}"/>
              </a:ext>
            </a:extLst>
          </p:cNvPr>
          <p:cNvSpPr/>
          <p:nvPr/>
        </p:nvSpPr>
        <p:spPr>
          <a:xfrm>
            <a:off x="7103326" y="4800570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Heksagon 32">
            <a:extLst>
              <a:ext uri="{FF2B5EF4-FFF2-40B4-BE49-F238E27FC236}">
                <a16:creationId xmlns:a16="http://schemas.microsoft.com/office/drawing/2014/main" id="{442B950A-E5E7-466F-9CB5-2F993A78286B}"/>
              </a:ext>
            </a:extLst>
          </p:cNvPr>
          <p:cNvSpPr/>
          <p:nvPr/>
        </p:nvSpPr>
        <p:spPr>
          <a:xfrm>
            <a:off x="7425987" y="4790574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Heksagon 33">
            <a:extLst>
              <a:ext uri="{FF2B5EF4-FFF2-40B4-BE49-F238E27FC236}">
                <a16:creationId xmlns:a16="http://schemas.microsoft.com/office/drawing/2014/main" id="{73D9BAEF-0E97-4FE1-AA0C-DBDE7FB08275}"/>
              </a:ext>
            </a:extLst>
          </p:cNvPr>
          <p:cNvSpPr/>
          <p:nvPr/>
        </p:nvSpPr>
        <p:spPr>
          <a:xfrm>
            <a:off x="7958589" y="4774156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Heksagon 34">
            <a:extLst>
              <a:ext uri="{FF2B5EF4-FFF2-40B4-BE49-F238E27FC236}">
                <a16:creationId xmlns:a16="http://schemas.microsoft.com/office/drawing/2014/main" id="{02535739-309E-4163-8ED0-6A989FCDBA5B}"/>
              </a:ext>
            </a:extLst>
          </p:cNvPr>
          <p:cNvSpPr/>
          <p:nvPr/>
        </p:nvSpPr>
        <p:spPr>
          <a:xfrm>
            <a:off x="8279294" y="4779702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Heksagon 35">
            <a:extLst>
              <a:ext uri="{FF2B5EF4-FFF2-40B4-BE49-F238E27FC236}">
                <a16:creationId xmlns:a16="http://schemas.microsoft.com/office/drawing/2014/main" id="{3C62E957-635C-4313-8B4B-0EF33DAD5024}"/>
              </a:ext>
            </a:extLst>
          </p:cNvPr>
          <p:cNvSpPr/>
          <p:nvPr/>
        </p:nvSpPr>
        <p:spPr>
          <a:xfrm>
            <a:off x="7646892" y="5104424"/>
            <a:ext cx="315686" cy="272143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Heksagon 36">
            <a:extLst>
              <a:ext uri="{FF2B5EF4-FFF2-40B4-BE49-F238E27FC236}">
                <a16:creationId xmlns:a16="http://schemas.microsoft.com/office/drawing/2014/main" id="{A517D37A-F10F-461B-BB43-680177DE3AD1}"/>
              </a:ext>
            </a:extLst>
          </p:cNvPr>
          <p:cNvSpPr/>
          <p:nvPr/>
        </p:nvSpPr>
        <p:spPr>
          <a:xfrm>
            <a:off x="7814811" y="5373305"/>
            <a:ext cx="315686" cy="272143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Heksagon 37">
            <a:extLst>
              <a:ext uri="{FF2B5EF4-FFF2-40B4-BE49-F238E27FC236}">
                <a16:creationId xmlns:a16="http://schemas.microsoft.com/office/drawing/2014/main" id="{9347131A-7005-421D-B402-4A3F4C74BF63}"/>
              </a:ext>
            </a:extLst>
          </p:cNvPr>
          <p:cNvSpPr/>
          <p:nvPr/>
        </p:nvSpPr>
        <p:spPr>
          <a:xfrm>
            <a:off x="1736600" y="5104424"/>
            <a:ext cx="315686" cy="272143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9" name="Heksagon 38">
            <a:extLst>
              <a:ext uri="{FF2B5EF4-FFF2-40B4-BE49-F238E27FC236}">
                <a16:creationId xmlns:a16="http://schemas.microsoft.com/office/drawing/2014/main" id="{F50A9B8E-51FA-4456-9FAD-5E3EB6BD86BB}"/>
              </a:ext>
            </a:extLst>
          </p:cNvPr>
          <p:cNvSpPr/>
          <p:nvPr/>
        </p:nvSpPr>
        <p:spPr>
          <a:xfrm>
            <a:off x="1887248" y="5378278"/>
            <a:ext cx="315686" cy="272143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0566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36F9-11A2-D442-B8B8-A9D3D39D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Proteiner</a:t>
            </a:r>
            <a:r>
              <a:rPr lang="en-US" dirty="0"/>
              <a:t> – </a:t>
            </a:r>
            <a:r>
              <a:rPr lang="en-US" dirty="0" err="1"/>
              <a:t>lektion</a:t>
            </a:r>
            <a:r>
              <a:rPr lang="en-US" dirty="0"/>
              <a:t> 3</a:t>
            </a:r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1122C-CE3E-0D41-93C2-C9C78CFF764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7261DF-21AE-8F41-9947-AF19DE7A6AA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F52FEC59-BC19-9241-B579-A4896E7514E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85DBB99-8C2B-4469-8E68-890AEB220A9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8811" y="1551565"/>
            <a:ext cx="5437188" cy="4535487"/>
          </a:xfrm>
        </p:spPr>
        <p:txBody>
          <a:bodyPr/>
          <a:lstStyle/>
          <a:p>
            <a:r>
              <a:rPr lang="en-US" dirty="0" err="1"/>
              <a:t>Læringsmål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cs typeface="Times New Roman" panose="02020603050405020304" pitchFamily="18" charset="0"/>
              </a:rPr>
              <a:t>Forklare proteiners opbygning og foldning med primær, sekundær, tertiær og kvaternær struktur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cs typeface="Times New Roman" panose="02020603050405020304" pitchFamily="18" charset="0"/>
              </a:rPr>
              <a:t>Kende til enzymers funktion.</a:t>
            </a:r>
          </a:p>
          <a:p>
            <a:pPr marL="0" indent="0">
              <a:buNone/>
            </a:pPr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8049E-B410-4F4B-B508-61352E405A7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2</a:t>
            </a:fld>
            <a:r>
              <a:rPr lang="en-DK"/>
              <a:t>  |</a:t>
            </a:r>
            <a:endParaRPr lang="en-DK" dirty="0"/>
          </a:p>
        </p:txBody>
      </p:sp>
      <p:pic>
        <p:nvPicPr>
          <p:cNvPr id="9" name="Billede 8" descr="Et billede, der indeholder plante, græs&#10;&#10;Automatisk genereret beskrivelse">
            <a:extLst>
              <a:ext uri="{FF2B5EF4-FFF2-40B4-BE49-F238E27FC236}">
                <a16:creationId xmlns:a16="http://schemas.microsoft.com/office/drawing/2014/main" id="{F383FD1A-BC52-4B4A-B97D-9B806E4845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2" r="-1" b="7990"/>
          <a:stretch/>
        </p:blipFill>
        <p:spPr>
          <a:xfrm>
            <a:off x="6807199" y="3568842"/>
            <a:ext cx="5185262" cy="3289158"/>
          </a:xfrm>
          <a:custGeom>
            <a:avLst/>
            <a:gdLst/>
            <a:ahLst/>
            <a:cxnLst/>
            <a:rect l="l" t="t" r="r" b="b"/>
            <a:pathLst>
              <a:path w="5185262" h="3201454">
                <a:moveTo>
                  <a:pt x="2395657" y="533"/>
                </a:moveTo>
                <a:cubicBezTo>
                  <a:pt x="2853132" y="-10568"/>
                  <a:pt x="3320085" y="151875"/>
                  <a:pt x="3853824" y="495130"/>
                </a:cubicBezTo>
                <a:cubicBezTo>
                  <a:pt x="3965587" y="567021"/>
                  <a:pt x="4071620" y="630367"/>
                  <a:pt x="4174137" y="691568"/>
                </a:cubicBezTo>
                <a:cubicBezTo>
                  <a:pt x="4599096" y="945381"/>
                  <a:pt x="4810106" y="1082014"/>
                  <a:pt x="4963571" y="1412493"/>
                </a:cubicBezTo>
                <a:cubicBezTo>
                  <a:pt x="5115952" y="1740640"/>
                  <a:pt x="5190392" y="2100122"/>
                  <a:pt x="5184988" y="2480884"/>
                </a:cubicBezTo>
                <a:cubicBezTo>
                  <a:pt x="5182321" y="2667133"/>
                  <a:pt x="5160907" y="2854257"/>
                  <a:pt x="5121020" y="3040915"/>
                </a:cubicBezTo>
                <a:lnTo>
                  <a:pt x="5078712" y="3201454"/>
                </a:lnTo>
                <a:lnTo>
                  <a:pt x="5755" y="3201454"/>
                </a:lnTo>
                <a:lnTo>
                  <a:pt x="0" y="3006621"/>
                </a:lnTo>
                <a:cubicBezTo>
                  <a:pt x="4041" y="2932436"/>
                  <a:pt x="14231" y="2856537"/>
                  <a:pt x="30450" y="2777898"/>
                </a:cubicBezTo>
                <a:cubicBezTo>
                  <a:pt x="98304" y="2448859"/>
                  <a:pt x="266355" y="2096783"/>
                  <a:pt x="444335" y="1724033"/>
                </a:cubicBezTo>
                <a:cubicBezTo>
                  <a:pt x="477196" y="1655314"/>
                  <a:pt x="511097" y="1584223"/>
                  <a:pt x="544740" y="1512578"/>
                </a:cubicBezTo>
                <a:cubicBezTo>
                  <a:pt x="845919" y="871350"/>
                  <a:pt x="1079952" y="433962"/>
                  <a:pt x="1570060" y="206371"/>
                </a:cubicBezTo>
                <a:cubicBezTo>
                  <a:pt x="1850099" y="76329"/>
                  <a:pt x="2121172" y="7193"/>
                  <a:pt x="2395657" y="533"/>
                </a:cubicBezTo>
                <a:close/>
              </a:path>
            </a:pathLst>
          </a:custGeom>
        </p:spPr>
      </p:pic>
      <p:pic>
        <p:nvPicPr>
          <p:cNvPr id="10" name="Billede 9" descr="Et billede, der indeholder jord, udendørs, pattedyr&#10;&#10;Automatisk genereret beskrivelse">
            <a:extLst>
              <a:ext uri="{FF2B5EF4-FFF2-40B4-BE49-F238E27FC236}">
                <a16:creationId xmlns:a16="http://schemas.microsoft.com/office/drawing/2014/main" id="{69C7686E-DD3F-4DAC-AE7F-2C8DC34F73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0508"/>
          <a:stretch/>
        </p:blipFill>
        <p:spPr>
          <a:xfrm>
            <a:off x="6568766" y="955922"/>
            <a:ext cx="2299801" cy="2394133"/>
          </a:xfrm>
          <a:custGeom>
            <a:avLst/>
            <a:gdLst/>
            <a:ahLst/>
            <a:cxnLst/>
            <a:rect l="l" t="t" r="r" b="b"/>
            <a:pathLst>
              <a:path w="2246489" h="2351005">
                <a:moveTo>
                  <a:pt x="1151661" y="1443"/>
                </a:moveTo>
                <a:cubicBezTo>
                  <a:pt x="1233631" y="4917"/>
                  <a:pt x="1317535" y="14671"/>
                  <a:pt x="1402443" y="30814"/>
                </a:cubicBezTo>
                <a:cubicBezTo>
                  <a:pt x="1537948" y="56577"/>
                  <a:pt x="1639656" y="114298"/>
                  <a:pt x="1732265" y="217920"/>
                </a:cubicBezTo>
                <a:cubicBezTo>
                  <a:pt x="1829139" y="326311"/>
                  <a:pt x="1908765" y="476638"/>
                  <a:pt x="1993051" y="635816"/>
                </a:cubicBezTo>
                <a:cubicBezTo>
                  <a:pt x="2008576" y="665180"/>
                  <a:pt x="2024662" y="695523"/>
                  <a:pt x="2041004" y="725913"/>
                </a:cubicBezTo>
                <a:cubicBezTo>
                  <a:pt x="2187254" y="997942"/>
                  <a:pt x="2279812" y="1193790"/>
                  <a:pt x="2235234" y="1428254"/>
                </a:cubicBezTo>
                <a:cubicBezTo>
                  <a:pt x="2167312" y="1785504"/>
                  <a:pt x="1965442" y="2009279"/>
                  <a:pt x="1560212" y="2176460"/>
                </a:cubicBezTo>
                <a:cubicBezTo>
                  <a:pt x="1507174" y="2198335"/>
                  <a:pt x="1458538" y="2220330"/>
                  <a:pt x="1411529" y="2241605"/>
                </a:cubicBezTo>
                <a:cubicBezTo>
                  <a:pt x="1216626" y="2329770"/>
                  <a:pt x="1116176" y="2370842"/>
                  <a:pt x="963078" y="2341734"/>
                </a:cubicBezTo>
                <a:cubicBezTo>
                  <a:pt x="811062" y="2312832"/>
                  <a:pt x="667816" y="2247882"/>
                  <a:pt x="537304" y="2148767"/>
                </a:cubicBezTo>
                <a:cubicBezTo>
                  <a:pt x="409636" y="2051788"/>
                  <a:pt x="299638" y="1926926"/>
                  <a:pt x="210472" y="1777713"/>
                </a:cubicBezTo>
                <a:cubicBezTo>
                  <a:pt x="122796" y="1631044"/>
                  <a:pt x="59147" y="1464537"/>
                  <a:pt x="26459" y="1296106"/>
                </a:cubicBezTo>
                <a:cubicBezTo>
                  <a:pt x="-7227" y="1123116"/>
                  <a:pt x="-8744" y="953623"/>
                  <a:pt x="21889" y="792504"/>
                </a:cubicBezTo>
                <a:cubicBezTo>
                  <a:pt x="50778" y="640558"/>
                  <a:pt x="107667" y="506474"/>
                  <a:pt x="190903" y="393892"/>
                </a:cubicBezTo>
                <a:cubicBezTo>
                  <a:pt x="268956" y="288393"/>
                  <a:pt x="370042" y="201917"/>
                  <a:pt x="491313" y="136852"/>
                </a:cubicBezTo>
                <a:cubicBezTo>
                  <a:pt x="677259" y="37131"/>
                  <a:pt x="905753" y="-8977"/>
                  <a:pt x="1151661" y="1443"/>
                </a:cubicBezTo>
                <a:close/>
              </a:path>
            </a:pathLst>
          </a:cu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Billede 10" descr="Et billede, der indeholder fisk, havbund&#10;&#10;Automatisk genereret beskrivelse">
            <a:extLst>
              <a:ext uri="{FF2B5EF4-FFF2-40B4-BE49-F238E27FC236}">
                <a16:creationId xmlns:a16="http://schemas.microsoft.com/office/drawing/2014/main" id="{103FD373-CD45-4A44-A7CC-92E340D582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r="6194" b="4"/>
          <a:stretch/>
        </p:blipFill>
        <p:spPr>
          <a:xfrm>
            <a:off x="8903467" y="0"/>
            <a:ext cx="3093269" cy="2530405"/>
          </a:xfrm>
          <a:custGeom>
            <a:avLst/>
            <a:gdLst/>
            <a:ahLst/>
            <a:cxnLst/>
            <a:rect l="l" t="t" r="r" b="b"/>
            <a:pathLst>
              <a:path w="3093269" h="2530405">
                <a:moveTo>
                  <a:pt x="60381" y="0"/>
                </a:moveTo>
                <a:lnTo>
                  <a:pt x="3093269" y="0"/>
                </a:lnTo>
                <a:lnTo>
                  <a:pt x="3093269" y="1760938"/>
                </a:lnTo>
                <a:lnTo>
                  <a:pt x="3091357" y="1764934"/>
                </a:lnTo>
                <a:cubicBezTo>
                  <a:pt x="3032651" y="1871844"/>
                  <a:pt x="2962668" y="1970741"/>
                  <a:pt x="2881807" y="2060870"/>
                </a:cubicBezTo>
                <a:cubicBezTo>
                  <a:pt x="2718935" y="2242410"/>
                  <a:pt x="2557541" y="2288971"/>
                  <a:pt x="2236713" y="2369092"/>
                </a:cubicBezTo>
                <a:cubicBezTo>
                  <a:pt x="2159321" y="2388405"/>
                  <a:pt x="2079268" y="2408405"/>
                  <a:pt x="1993879" y="2432762"/>
                </a:cubicBezTo>
                <a:cubicBezTo>
                  <a:pt x="1341447" y="2618793"/>
                  <a:pt x="889107" y="2542063"/>
                  <a:pt x="481384" y="2176267"/>
                </a:cubicBezTo>
                <a:cubicBezTo>
                  <a:pt x="213794" y="1936193"/>
                  <a:pt x="150722" y="1611509"/>
                  <a:pt x="84978" y="1143609"/>
                </a:cubicBezTo>
                <a:cubicBezTo>
                  <a:pt x="77638" y="1091332"/>
                  <a:pt x="70023" y="1039358"/>
                  <a:pt x="62604" y="989101"/>
                </a:cubicBezTo>
                <a:cubicBezTo>
                  <a:pt x="22537" y="716545"/>
                  <a:pt x="-15270" y="459119"/>
                  <a:pt x="6250" y="235762"/>
                </a:cubicBezTo>
                <a:cubicBezTo>
                  <a:pt x="11393" y="182380"/>
                  <a:pt x="19838" y="131912"/>
                  <a:pt x="31866" y="8372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253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3FB32036-7AED-4A00-B452-BEDA98C67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6" y="1773239"/>
            <a:ext cx="11090269" cy="4535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Hvad kan man sige om disse molekyler?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                            A                                                        B                                                         C                                                      D</a:t>
            </a:r>
          </a:p>
          <a:p>
            <a:pPr marL="0" indent="0">
              <a:buNone/>
            </a:pPr>
            <a:endParaRPr lang="da-DK" baseline="0" dirty="0"/>
          </a:p>
          <a:p>
            <a:endParaRPr lang="en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EF934A1-CB86-4F79-BCD0-AB3FD616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90120D3-F646-4D01-8370-3A731452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6F4BA56-E17E-4537-B28F-0E57455B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3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97ADF6E-86FB-40F4-8A3A-7A92CF86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opvarmning</a:t>
            </a:r>
            <a:endParaRPr lang="en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FF29561-761E-4D97-9C1A-8875C8A35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63" y="2359790"/>
            <a:ext cx="2484203" cy="319949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0A5CAC7-4335-4F27-8C84-0A96DF79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984" y="2256045"/>
            <a:ext cx="2370347" cy="234591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922EF9F-D652-411A-ADEA-B8DA3BA00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596" y="2256045"/>
            <a:ext cx="2370347" cy="2269285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044374D8-E234-41BF-BF18-B6BE805E7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160" y="2294357"/>
            <a:ext cx="2517974" cy="226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05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3FB32036-7AED-4A00-B452-BEDA98C67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2" y="1773239"/>
            <a:ext cx="11090273" cy="47513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To (og flere) aminosyrer kan bindes sammen ved at lave en </a:t>
            </a:r>
            <a:r>
              <a:rPr lang="da-DK" sz="2800" b="1" dirty="0">
                <a:cs typeface="Times New Roman" panose="02020603050405020304" pitchFamily="18" charset="0"/>
              </a:rPr>
              <a:t>kondensationsreaktion,</a:t>
            </a:r>
            <a:r>
              <a:rPr lang="da-DK" sz="2800" dirty="0">
                <a:cs typeface="Times New Roman" panose="02020603050405020304" pitchFamily="18" charset="0"/>
              </a:rPr>
              <a:t> hvor vand fraspaltes, og der dannes et </a:t>
            </a:r>
            <a:r>
              <a:rPr lang="da-DK" sz="2800" b="1" dirty="0">
                <a:solidFill>
                  <a:schemeClr val="accent4"/>
                </a:solidFill>
                <a:cs typeface="Times New Roman" panose="02020603050405020304" pitchFamily="18" charset="0"/>
              </a:rPr>
              <a:t>amid </a:t>
            </a:r>
            <a:r>
              <a:rPr lang="da-DK" sz="2800" dirty="0">
                <a:cs typeface="Times New Roman" panose="02020603050405020304" pitchFamily="18" charset="0"/>
              </a:rPr>
              <a:t>med en </a:t>
            </a:r>
            <a:r>
              <a:rPr lang="da-DK" sz="2800" b="1" dirty="0">
                <a:solidFill>
                  <a:schemeClr val="accent6"/>
                </a:solidFill>
                <a:cs typeface="Times New Roman" panose="02020603050405020304" pitchFamily="18" charset="0"/>
              </a:rPr>
              <a:t>peptidbinding.</a:t>
            </a: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Gør man dette gentagne gange, får man et peptid eller et protein.</a:t>
            </a:r>
          </a:p>
          <a:p>
            <a:endParaRPr lang="da-DK" sz="2800" dirty="0">
              <a:solidFill>
                <a:schemeClr val="accent5"/>
              </a:solidFill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Da dette hurtigt bliver meget store molekyler, kaldet </a:t>
            </a:r>
            <a:r>
              <a:rPr lang="da-DK" sz="2800" b="1" dirty="0">
                <a:cs typeface="Times New Roman" panose="02020603050405020304" pitchFamily="18" charset="0"/>
              </a:rPr>
              <a:t>makromolekyler,</a:t>
            </a:r>
            <a:r>
              <a:rPr lang="da-DK" sz="2800" dirty="0">
                <a:cs typeface="Times New Roman" panose="02020603050405020304" pitchFamily="18" charset="0"/>
              </a:rPr>
              <a:t> opstår der mulighed for, at makromolekylet kan krølles sammen på forskellige måder, og at der kan være en energigevinst ved at gøre dette.</a:t>
            </a: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Man kan betragte denne egenskab, at krølle sig sammen, ved at zoome mere eller mindre ind på molekylet. </a:t>
            </a: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Man kalder dette de forskellige </a:t>
            </a:r>
            <a:r>
              <a:rPr lang="da-DK" sz="2800" b="1" dirty="0">
                <a:cs typeface="Times New Roman" panose="02020603050405020304" pitchFamily="18" charset="0"/>
              </a:rPr>
              <a:t>strukturer</a:t>
            </a:r>
            <a:r>
              <a:rPr lang="da-DK" sz="2800" dirty="0">
                <a:cs typeface="Times New Roman" panose="02020603050405020304" pitchFamily="18" charset="0"/>
              </a:rPr>
              <a:t> – primær, sekundær, tertiær og kvaternær. </a:t>
            </a:r>
          </a:p>
          <a:p>
            <a:endParaRPr lang="en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EF934A1-CB86-4F79-BCD0-AB3FD616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90120D3-F646-4D01-8370-3A731452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6F4BA56-E17E-4537-B28F-0E57455B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4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97ADF6E-86FB-40F4-8A3A-7A92CF86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Peptidbinding</a:t>
            </a:r>
            <a:r>
              <a:rPr lang="en-US" dirty="0"/>
              <a:t> – fra </a:t>
            </a:r>
            <a:r>
              <a:rPr lang="en-US" dirty="0" err="1"/>
              <a:t>sidst</a:t>
            </a:r>
            <a:endParaRPr lang="en-DK" dirty="0"/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988FE7C0-652C-4616-92FA-C251872ED6BD}"/>
              </a:ext>
            </a:extLst>
          </p:cNvPr>
          <p:cNvSpPr/>
          <p:nvPr/>
        </p:nvSpPr>
        <p:spPr>
          <a:xfrm>
            <a:off x="7465149" y="2915073"/>
            <a:ext cx="944001" cy="1336975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5671FE19-D91F-462F-9BE0-129585E87AC3}"/>
              </a:ext>
            </a:extLst>
          </p:cNvPr>
          <p:cNvSpPr/>
          <p:nvPr/>
        </p:nvSpPr>
        <p:spPr>
          <a:xfrm>
            <a:off x="7549179" y="3340434"/>
            <a:ext cx="778516" cy="34130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AC1D3BA2-621B-484B-9AFB-E4D83992A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2" t="40210" r="8038" b="37980"/>
          <a:stretch/>
        </p:blipFill>
        <p:spPr>
          <a:xfrm>
            <a:off x="550861" y="2779241"/>
            <a:ext cx="11018880" cy="160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31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5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Primær</a:t>
            </a:r>
            <a:r>
              <a:rPr lang="en-US" dirty="0"/>
              <a:t> </a:t>
            </a:r>
            <a:r>
              <a:rPr lang="en-US" dirty="0" err="1"/>
              <a:t>struktur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773238"/>
            <a:ext cx="10678302" cy="449868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Beskriver man rækkefølgen af aminosyrer, der sidder sammen i den lange polypeptidkæde, beskriver man den </a:t>
            </a:r>
            <a:r>
              <a:rPr lang="da-DK" sz="2800" b="1" dirty="0">
                <a:cs typeface="Times New Roman" panose="02020603050405020304" pitchFamily="18" charset="0"/>
              </a:rPr>
              <a:t>primære struktur </a:t>
            </a:r>
            <a:r>
              <a:rPr lang="da-DK" sz="2800" dirty="0">
                <a:cs typeface="Times New Roman" panose="02020603050405020304" pitchFamily="18" charset="0"/>
              </a:rPr>
              <a:t>i proteinet.</a:t>
            </a: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I den primære struktur holdes proteinet sammen af </a:t>
            </a:r>
            <a:r>
              <a:rPr lang="da-DK" sz="2800" b="1" dirty="0">
                <a:cs typeface="Times New Roman" panose="02020603050405020304" pitchFamily="18" charset="0"/>
              </a:rPr>
              <a:t>peptidbindinger.</a:t>
            </a:r>
          </a:p>
          <a:p>
            <a:pPr marL="0" indent="0">
              <a:buNone/>
            </a:pPr>
            <a:r>
              <a:rPr lang="da-DK" sz="2800" b="1" dirty="0">
                <a:cs typeface="Times New Roman" panose="02020603050405020304" pitchFamily="18" charset="0"/>
              </a:rPr>
              <a:t>                                                                         </a:t>
            </a:r>
          </a:p>
          <a:p>
            <a:pPr marL="0" indent="0" algn="ctr">
              <a:buNone/>
            </a:pPr>
            <a:r>
              <a:rPr lang="da-DK" sz="2800" b="1" dirty="0">
                <a:cs typeface="Times New Roman" panose="02020603050405020304" pitchFamily="18" charset="0"/>
              </a:rPr>
              <a:t>                                                                    					</a:t>
            </a:r>
            <a:r>
              <a:rPr lang="da-DK" sz="2800" b="1" dirty="0" err="1">
                <a:solidFill>
                  <a:schemeClr val="accent3"/>
                </a:solidFill>
                <a:cs typeface="Times New Roman" panose="02020603050405020304" pitchFamily="18" charset="0"/>
              </a:rPr>
              <a:t>Glutaminsyre</a:t>
            </a:r>
            <a:r>
              <a:rPr lang="da-DK" sz="2800" b="1" dirty="0" err="1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solidFill>
                  <a:schemeClr val="accent4"/>
                </a:solidFill>
                <a:cs typeface="Times New Roman" panose="02020603050405020304" pitchFamily="18" charset="0"/>
              </a:rPr>
              <a:t>Serin</a:t>
            </a:r>
            <a:r>
              <a:rPr lang="da-DK" sz="2800" b="1" dirty="0" err="1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Valin</a:t>
            </a:r>
            <a:r>
              <a:rPr lang="da-DK" sz="2800" b="1" dirty="0" err="1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Phenylalanin</a:t>
            </a:r>
            <a:endParaRPr lang="da-DK" sz="2800" b="1" dirty="0">
              <a:solidFill>
                <a:schemeClr val="accent6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a-DK" sz="2800" b="1" dirty="0">
                <a:cs typeface="Times New Roman" panose="02020603050405020304" pitchFamily="18" charset="0"/>
              </a:rPr>
              <a:t>						                                              </a:t>
            </a:r>
          </a:p>
          <a:p>
            <a:pPr marL="0" indent="0" algn="ctr">
              <a:buNone/>
            </a:pPr>
            <a:r>
              <a:rPr lang="da-DK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							</a:t>
            </a:r>
            <a:r>
              <a:rPr lang="da-DK" sz="2800" b="1" dirty="0" err="1">
                <a:solidFill>
                  <a:schemeClr val="accent3"/>
                </a:solidFill>
                <a:cs typeface="Times New Roman" panose="02020603050405020304" pitchFamily="18" charset="0"/>
              </a:rPr>
              <a:t>Glu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>
                <a:solidFill>
                  <a:schemeClr val="accent4"/>
                </a:solidFill>
                <a:cs typeface="Times New Roman" panose="02020603050405020304" pitchFamily="18" charset="0"/>
              </a:rPr>
              <a:t>Ser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Val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Phe</a:t>
            </a:r>
            <a:endParaRPr lang="da-DK" sz="2800" b="1" dirty="0">
              <a:solidFill>
                <a:schemeClr val="accent6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a-DK" sz="2800" b="1" dirty="0">
                <a:cs typeface="Times New Roman" panose="02020603050405020304" pitchFamily="18" charset="0"/>
              </a:rPr>
              <a:t>						                                                       										</a:t>
            </a:r>
          </a:p>
          <a:p>
            <a:pPr marL="0" indent="0" algn="ctr">
              <a:buNone/>
            </a:pPr>
            <a:r>
              <a:rPr lang="da-DK" sz="2800" b="1" dirty="0">
                <a:cs typeface="Times New Roman" panose="02020603050405020304" pitchFamily="18" charset="0"/>
              </a:rPr>
              <a:t>							</a:t>
            </a:r>
            <a:r>
              <a:rPr lang="da-DK" sz="2800" b="1" dirty="0">
                <a:solidFill>
                  <a:schemeClr val="accent3"/>
                </a:solidFill>
                <a:cs typeface="Times New Roman" panose="02020603050405020304" pitchFamily="18" charset="0"/>
              </a:rPr>
              <a:t>E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>
                <a:solidFill>
                  <a:schemeClr val="accent4"/>
                </a:solidFill>
                <a:cs typeface="Times New Roman" panose="02020603050405020304" pitchFamily="18" charset="0"/>
              </a:rPr>
              <a:t>S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V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>
                <a:solidFill>
                  <a:srgbClr val="00689D"/>
                </a:solidFill>
                <a:cs typeface="Times New Roman" panose="02020603050405020304" pitchFamily="18" charset="0"/>
              </a:rPr>
              <a:t>F</a:t>
            </a: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Man kan se, at peptidbindingerne laves i den ene del af aminosyrerne, og denne del omtales ofte som </a:t>
            </a:r>
            <a:r>
              <a:rPr lang="da-DK" sz="2800" i="1" dirty="0" err="1">
                <a:solidFill>
                  <a:schemeClr val="accent5"/>
                </a:solidFill>
                <a:cs typeface="Times New Roman" panose="02020603050405020304" pitchFamily="18" charset="0"/>
              </a:rPr>
              <a:t>backbone’et</a:t>
            </a:r>
            <a:r>
              <a:rPr lang="da-DK" sz="2800" dirty="0">
                <a:solidFill>
                  <a:schemeClr val="accent5"/>
                </a:solidFill>
                <a:cs typeface="Times New Roman" panose="02020603050405020304" pitchFamily="18" charset="0"/>
              </a:rPr>
              <a:t> .</a:t>
            </a:r>
          </a:p>
          <a:p>
            <a:endParaRPr lang="en-DK" dirty="0"/>
          </a:p>
        </p:txBody>
      </p:sp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80A0FC90-EF8E-428B-A995-94B40F159F18}"/>
              </a:ext>
            </a:extLst>
          </p:cNvPr>
          <p:cNvSpPr/>
          <p:nvPr/>
        </p:nvSpPr>
        <p:spPr>
          <a:xfrm>
            <a:off x="475128" y="2595098"/>
            <a:ext cx="6273143" cy="1088040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069B2D9-A77E-4873-8DB6-30F59911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29" y="2595097"/>
            <a:ext cx="6127318" cy="310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2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6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SEKUNDÆR STRUKTUR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773238"/>
            <a:ext cx="10618785" cy="4535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I den sekundære struktur holdes sammen af hydrogenbindinger mellem –NH og =O fra forskellige amider i proteinets </a:t>
            </a:r>
            <a:r>
              <a:rPr lang="da-DK" sz="2800" i="1" dirty="0">
                <a:cs typeface="Times New Roman" panose="02020603050405020304" pitchFamily="18" charset="0"/>
              </a:rPr>
              <a:t>backbone</a:t>
            </a:r>
            <a:r>
              <a:rPr lang="da-DK" sz="2800" dirty="0">
                <a:cs typeface="Times New Roman" panose="02020603050405020304" pitchFamily="18" charset="0"/>
              </a:rPr>
              <a:t>. </a:t>
            </a: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Dette opnås ved enten at folde </a:t>
            </a:r>
            <a:r>
              <a:rPr lang="da-DK" sz="2800" i="1" dirty="0" err="1">
                <a:cs typeface="Times New Roman" panose="02020603050405020304" pitchFamily="18" charset="0"/>
              </a:rPr>
              <a:t>backbone’et</a:t>
            </a:r>
            <a:r>
              <a:rPr lang="da-DK" sz="2800" i="1" dirty="0">
                <a:cs typeface="Times New Roman" panose="02020603050405020304" pitchFamily="18" charset="0"/>
              </a:rPr>
              <a:t>  </a:t>
            </a:r>
            <a:r>
              <a:rPr lang="da-DK" sz="2800" dirty="0">
                <a:cs typeface="Times New Roman" panose="02020603050405020304" pitchFamily="18" charset="0"/>
              </a:rPr>
              <a:t>i </a:t>
            </a:r>
            <a:r>
              <a:rPr lang="el-GR" sz="2800" b="1" dirty="0">
                <a:cs typeface="Times New Roman" panose="02020603050405020304" pitchFamily="18" charset="0"/>
              </a:rPr>
              <a:t>α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cs typeface="Times New Roman" panose="02020603050405020304" pitchFamily="18" charset="0"/>
              </a:rPr>
              <a:t>helixer</a:t>
            </a:r>
            <a:r>
              <a:rPr lang="da-DK" sz="2800" dirty="0">
                <a:cs typeface="Times New Roman" panose="02020603050405020304" pitchFamily="18" charset="0"/>
              </a:rPr>
              <a:t> eller </a:t>
            </a:r>
            <a:r>
              <a:rPr lang="el-GR" sz="2800" b="1" dirty="0">
                <a:cs typeface="Times New Roman" panose="02020603050405020304" pitchFamily="18" charset="0"/>
              </a:rPr>
              <a:t>β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cs typeface="Times New Roman" panose="02020603050405020304" pitchFamily="18" charset="0"/>
              </a:rPr>
              <a:t>sheets</a:t>
            </a:r>
            <a:r>
              <a:rPr lang="da-DK" sz="2800" b="1" dirty="0">
                <a:cs typeface="Times New Roman" panose="02020603050405020304" pitchFamily="18" charset="0"/>
              </a:rPr>
              <a:t>. </a:t>
            </a:r>
          </a:p>
          <a:p>
            <a:pPr marL="3657600" lvl="8" indent="0">
              <a:buNone/>
            </a:pPr>
            <a:endParaRPr lang="en-DK" dirty="0">
              <a:latin typeface="+mj-lt"/>
            </a:endParaRPr>
          </a:p>
        </p:txBody>
      </p:sp>
      <p:pic>
        <p:nvPicPr>
          <p:cNvPr id="16" name="Billede 15" descr="Et billede, der indeholder tekst, mørk, nat, lys&#10;&#10;Automatisk genereret beskrivelse">
            <a:extLst>
              <a:ext uri="{FF2B5EF4-FFF2-40B4-BE49-F238E27FC236}">
                <a16:creationId xmlns:a16="http://schemas.microsoft.com/office/drawing/2014/main" id="{FC1CA0F6-C58D-44A8-9280-D9C24560A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816" y="2130374"/>
            <a:ext cx="2193183" cy="333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26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>
                <a:latin typeface="+mj-lt"/>
              </a:rPr>
              <a:t>03-03-2022</a:t>
            </a:fld>
            <a:endParaRPr lang="en-DK" dirty="0">
              <a:latin typeface="+mj-lt"/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>
                <a:latin typeface="+mj-lt"/>
              </a:rPr>
              <a:t>verdensmålene.dk</a:t>
            </a:r>
            <a:endParaRPr lang="en-DK" dirty="0">
              <a:latin typeface="+mj-lt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7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alfa</a:t>
            </a:r>
            <a:r>
              <a:rPr lang="en-US" dirty="0"/>
              <a:t>-HELIXER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398495"/>
            <a:ext cx="10618785" cy="512613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I </a:t>
            </a:r>
            <a:r>
              <a:rPr lang="el-GR" sz="2800" b="1" dirty="0">
                <a:cs typeface="Times New Roman" panose="02020603050405020304" pitchFamily="18" charset="0"/>
              </a:rPr>
              <a:t>α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cs typeface="Times New Roman" panose="02020603050405020304" pitchFamily="18" charset="0"/>
              </a:rPr>
              <a:t>helixer</a:t>
            </a:r>
            <a:r>
              <a:rPr lang="da-DK" sz="2800" b="1" dirty="0">
                <a:cs typeface="Times New Roman" panose="02020603050405020304" pitchFamily="18" charset="0"/>
              </a:rPr>
              <a:t> </a:t>
            </a:r>
            <a:r>
              <a:rPr lang="da-DK" sz="2800" dirty="0">
                <a:cs typeface="Times New Roman" panose="02020603050405020304" pitchFamily="18" charset="0"/>
              </a:rPr>
              <a:t>snurrer </a:t>
            </a:r>
            <a:r>
              <a:rPr lang="da-DK" sz="2800" i="1" dirty="0" err="1">
                <a:cs typeface="Times New Roman" panose="02020603050405020304" pitchFamily="18" charset="0"/>
              </a:rPr>
              <a:t>backbone’et</a:t>
            </a:r>
            <a:r>
              <a:rPr lang="da-DK" sz="2800" dirty="0">
                <a:cs typeface="Times New Roman" panose="02020603050405020304" pitchFamily="18" charset="0"/>
              </a:rPr>
              <a:t>  rundt om sig selv, så hver 4. amid ligger overfor hinanden.</a:t>
            </a:r>
          </a:p>
          <a:p>
            <a:pPr marL="0" indent="0">
              <a:buNone/>
            </a:pPr>
            <a:r>
              <a:rPr lang="da-DK" sz="1800" dirty="0">
                <a:cs typeface="Times New Roman" panose="02020603050405020304" pitchFamily="18" charset="0"/>
              </a:rPr>
              <a:t>                                 Zoomet ind på fire aminosyrer:          					                                     Udsnit af </a:t>
            </a:r>
            <a:r>
              <a:rPr lang="el-GR" sz="1800" dirty="0">
                <a:cs typeface="Times New Roman" panose="02020603050405020304" pitchFamily="18" charset="0"/>
              </a:rPr>
              <a:t>α</a:t>
            </a:r>
            <a:r>
              <a:rPr lang="da-DK" sz="1800" dirty="0">
                <a:cs typeface="Times New Roman" panose="02020603050405020304" pitchFamily="18" charset="0"/>
              </a:rPr>
              <a:t>-</a:t>
            </a:r>
            <a:r>
              <a:rPr lang="da-DK" sz="1800" dirty="0" err="1">
                <a:cs typeface="Times New Roman" panose="02020603050405020304" pitchFamily="18" charset="0"/>
              </a:rPr>
              <a:t>helixer</a:t>
            </a:r>
            <a:r>
              <a:rPr lang="da-DK" sz="1800" dirty="0">
                <a:cs typeface="Times New Roman" panose="02020603050405020304" pitchFamily="18" charset="0"/>
              </a:rPr>
              <a:t> og typisk illustration:             </a:t>
            </a:r>
            <a:r>
              <a:rPr lang="da-DK" sz="1400" dirty="0">
                <a:cs typeface="Times New Roman" panose="02020603050405020304" pitchFamily="18" charset="0"/>
              </a:rPr>
              <a:t>   </a:t>
            </a:r>
            <a:r>
              <a:rPr lang="da-DK" sz="2800" dirty="0">
                <a:cs typeface="Times New Roman" panose="02020603050405020304" pitchFamily="18" charset="0"/>
              </a:rPr>
              <a:t>       </a:t>
            </a:r>
          </a:p>
          <a:p>
            <a:pPr marL="0" indent="0">
              <a:buNone/>
            </a:pPr>
            <a:r>
              <a:rPr lang="da-DK" sz="1600" dirty="0">
                <a:cs typeface="Times New Roman" panose="02020603050405020304" pitchFamily="18" charset="0"/>
              </a:rPr>
              <a:t>		          Aminosyre 1</a:t>
            </a:r>
          </a:p>
          <a:p>
            <a:pPr marL="0" indent="0">
              <a:buNone/>
            </a:pPr>
            <a:endParaRPr lang="da-DK" sz="1600" dirty="0"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                         </a:t>
            </a:r>
            <a:r>
              <a:rPr lang="da-DK" sz="1600" dirty="0">
                <a:cs typeface="Times New Roman" panose="02020603050405020304" pitchFamily="18" charset="0"/>
              </a:rPr>
              <a:t>Aminosyre 4																		</a:t>
            </a:r>
          </a:p>
          <a:p>
            <a:pPr marL="0" indent="0">
              <a:buNone/>
            </a:pPr>
            <a:endParaRPr lang="da-DK" sz="2400" i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Video af alfa-</a:t>
            </a:r>
            <a:r>
              <a:rPr lang="da-DK" sz="2800" dirty="0" err="1">
                <a:cs typeface="Times New Roman" panose="02020603050405020304" pitchFamily="18" charset="0"/>
              </a:rPr>
              <a:t>helix</a:t>
            </a:r>
            <a:r>
              <a:rPr lang="da-DK" sz="2800" dirty="0">
                <a:cs typeface="Times New Roman" panose="02020603050405020304" pitchFamily="18" charset="0"/>
              </a:rPr>
              <a:t>: </a:t>
            </a:r>
            <a:r>
              <a:rPr lang="da-DK" sz="2800" dirty="0">
                <a:cs typeface="Times New Roman" panose="02020603050405020304" pitchFamily="18" charset="0"/>
                <a:hlinkClick r:id="rId3"/>
              </a:rPr>
              <a:t>https://youtu.be/3DnDf8URZrg</a:t>
            </a:r>
            <a:endParaRPr lang="da-DK" sz="2800" dirty="0">
              <a:cs typeface="Times New Roman" panose="02020603050405020304" pitchFamily="18" charset="0"/>
            </a:endParaRPr>
          </a:p>
          <a:p>
            <a:pPr lvl="4"/>
            <a:endParaRPr lang="en-US" dirty="0">
              <a:latin typeface="+mj-lt"/>
            </a:endParaRPr>
          </a:p>
        </p:txBody>
      </p:sp>
      <p:sp>
        <p:nvSpPr>
          <p:cNvPr id="17" name="Højrepil 8">
            <a:extLst>
              <a:ext uri="{FF2B5EF4-FFF2-40B4-BE49-F238E27FC236}">
                <a16:creationId xmlns:a16="http://schemas.microsoft.com/office/drawing/2014/main" id="{EBA9CE70-33F3-4B07-AB25-46953212D879}"/>
              </a:ext>
            </a:extLst>
          </p:cNvPr>
          <p:cNvSpPr/>
          <p:nvPr/>
        </p:nvSpPr>
        <p:spPr>
          <a:xfrm rot="21076397">
            <a:off x="3697892" y="3188609"/>
            <a:ext cx="3500341" cy="120658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Billede 9" descr="Et billede, der indeholder nat, mørk&#10;&#10;Automatisk genereret beskrivelse">
            <a:extLst>
              <a:ext uri="{FF2B5EF4-FFF2-40B4-BE49-F238E27FC236}">
                <a16:creationId xmlns:a16="http://schemas.microsoft.com/office/drawing/2014/main" id="{923DBFE1-45E9-402F-B38D-71D95F500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708" y="2440441"/>
            <a:ext cx="2022894" cy="2693306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15C5AD9D-0130-4A0F-9793-30FDA8B2E3DE}"/>
              </a:ext>
            </a:extLst>
          </p:cNvPr>
          <p:cNvSpPr/>
          <p:nvPr/>
        </p:nvSpPr>
        <p:spPr>
          <a:xfrm rot="20792060">
            <a:off x="951020" y="2995019"/>
            <a:ext cx="894193" cy="47705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kstboks 15">
            <a:extLst>
              <a:ext uri="{FF2B5EF4-FFF2-40B4-BE49-F238E27FC236}">
                <a16:creationId xmlns:a16="http://schemas.microsoft.com/office/drawing/2014/main" id="{6DBF25A2-9249-4793-B4F9-50F31312772C}"/>
              </a:ext>
            </a:extLst>
          </p:cNvPr>
          <p:cNvSpPr txBox="1"/>
          <p:nvPr/>
        </p:nvSpPr>
        <p:spPr>
          <a:xfrm rot="20563106">
            <a:off x="941300" y="3069462"/>
            <a:ext cx="1195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i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Aminosyre 2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FEE0B59-6C0A-43FF-9E63-279B3EB2A70F}"/>
              </a:ext>
            </a:extLst>
          </p:cNvPr>
          <p:cNvSpPr/>
          <p:nvPr/>
        </p:nvSpPr>
        <p:spPr>
          <a:xfrm rot="3485323">
            <a:off x="619048" y="3808419"/>
            <a:ext cx="1068066" cy="458149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sz="1000" b="1" i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Kombinationstegning 8">
            <a:extLst>
              <a:ext uri="{FF2B5EF4-FFF2-40B4-BE49-F238E27FC236}">
                <a16:creationId xmlns:a16="http://schemas.microsoft.com/office/drawing/2014/main" id="{DB36C967-7094-4936-AF0A-40998AC80E47}"/>
              </a:ext>
            </a:extLst>
          </p:cNvPr>
          <p:cNvSpPr/>
          <p:nvPr/>
        </p:nvSpPr>
        <p:spPr>
          <a:xfrm>
            <a:off x="817211" y="3019075"/>
            <a:ext cx="1329064" cy="1520095"/>
          </a:xfrm>
          <a:custGeom>
            <a:avLst/>
            <a:gdLst>
              <a:gd name="connsiteX0" fmla="*/ 1479932 w 1479932"/>
              <a:gd name="connsiteY0" fmla="*/ 0 h 1762698"/>
              <a:gd name="connsiteX1" fmla="*/ 212993 w 1479932"/>
              <a:gd name="connsiteY1" fmla="*/ 363556 h 1762698"/>
              <a:gd name="connsiteX2" fmla="*/ 201976 w 1479932"/>
              <a:gd name="connsiteY2" fmla="*/ 1266939 h 1762698"/>
              <a:gd name="connsiteX3" fmla="*/ 752819 w 1479932"/>
              <a:gd name="connsiteY3" fmla="*/ 1762698 h 176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932" h="1762698">
                <a:moveTo>
                  <a:pt x="1479932" y="0"/>
                </a:moveTo>
                <a:cubicBezTo>
                  <a:pt x="952959" y="76200"/>
                  <a:pt x="425986" y="152400"/>
                  <a:pt x="212993" y="363556"/>
                </a:cubicBezTo>
                <a:cubicBezTo>
                  <a:pt x="0" y="574713"/>
                  <a:pt x="112005" y="1033749"/>
                  <a:pt x="201976" y="1266939"/>
                </a:cubicBezTo>
                <a:cubicBezTo>
                  <a:pt x="291947" y="1500129"/>
                  <a:pt x="666520" y="1713122"/>
                  <a:pt x="752819" y="1762698"/>
                </a:cubicBez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E25A52F-0CD0-4D96-8AC5-69796315F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3273" y="2299571"/>
            <a:ext cx="3910317" cy="348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BC406492-95C0-4461-BEF7-E6A8D5D0A7BF}"/>
              </a:ext>
            </a:extLst>
          </p:cNvPr>
          <p:cNvSpPr>
            <a:spLocks noChangeAspect="1"/>
          </p:cNvSpPr>
          <p:nvPr/>
        </p:nvSpPr>
        <p:spPr>
          <a:xfrm>
            <a:off x="7283273" y="2145853"/>
            <a:ext cx="1562513" cy="150322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Kombinationstegning 18">
            <a:extLst>
              <a:ext uri="{FF2B5EF4-FFF2-40B4-BE49-F238E27FC236}">
                <a16:creationId xmlns:a16="http://schemas.microsoft.com/office/drawing/2014/main" id="{C3F9B85C-8C3E-4AD1-B6A4-B628493494C0}"/>
              </a:ext>
            </a:extLst>
          </p:cNvPr>
          <p:cNvSpPr/>
          <p:nvPr/>
        </p:nvSpPr>
        <p:spPr>
          <a:xfrm>
            <a:off x="2692775" y="3752887"/>
            <a:ext cx="963975" cy="792088"/>
          </a:xfrm>
          <a:custGeom>
            <a:avLst/>
            <a:gdLst>
              <a:gd name="connsiteX0" fmla="*/ 352540 w 963975"/>
              <a:gd name="connsiteY0" fmla="*/ 754656 h 754656"/>
              <a:gd name="connsiteX1" fmla="*/ 881349 w 963975"/>
              <a:gd name="connsiteY1" fmla="*/ 545335 h 754656"/>
              <a:gd name="connsiteX2" fmla="*/ 848299 w 963975"/>
              <a:gd name="connsiteY2" fmla="*/ 192795 h 754656"/>
              <a:gd name="connsiteX3" fmla="*/ 495759 w 963975"/>
              <a:gd name="connsiteY3" fmla="*/ 27542 h 754656"/>
              <a:gd name="connsiteX4" fmla="*/ 0 w 963975"/>
              <a:gd name="connsiteY4" fmla="*/ 27542 h 75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975" h="754656">
                <a:moveTo>
                  <a:pt x="352540" y="754656"/>
                </a:moveTo>
                <a:cubicBezTo>
                  <a:pt x="575631" y="696817"/>
                  <a:pt x="798723" y="638978"/>
                  <a:pt x="881349" y="545335"/>
                </a:cubicBezTo>
                <a:cubicBezTo>
                  <a:pt x="963975" y="451692"/>
                  <a:pt x="912564" y="279094"/>
                  <a:pt x="848299" y="192795"/>
                </a:cubicBezTo>
                <a:cubicBezTo>
                  <a:pt x="784034" y="106496"/>
                  <a:pt x="637142" y="55084"/>
                  <a:pt x="495759" y="27542"/>
                </a:cubicBezTo>
                <a:cubicBezTo>
                  <a:pt x="354376" y="0"/>
                  <a:pt x="93643" y="23870"/>
                  <a:pt x="0" y="27542"/>
                </a:cubicBez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kstboks 15">
            <a:extLst>
              <a:ext uri="{FF2B5EF4-FFF2-40B4-BE49-F238E27FC236}">
                <a16:creationId xmlns:a16="http://schemas.microsoft.com/office/drawing/2014/main" id="{EA3C5F46-D934-491B-B6D9-E26A2AC82ED9}"/>
              </a:ext>
            </a:extLst>
          </p:cNvPr>
          <p:cNvSpPr txBox="1"/>
          <p:nvPr/>
        </p:nvSpPr>
        <p:spPr>
          <a:xfrm rot="3388832">
            <a:off x="652213" y="4030723"/>
            <a:ext cx="1195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i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Aminosyre 3</a:t>
            </a:r>
          </a:p>
        </p:txBody>
      </p:sp>
    </p:spTree>
    <p:extLst>
      <p:ext uri="{BB962C8B-B14F-4D97-AF65-F5344CB8AC3E}">
        <p14:creationId xmlns:p14="http://schemas.microsoft.com/office/powerpoint/2010/main" val="156283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8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Beta-sheets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4676" y="1647732"/>
            <a:ext cx="11296460" cy="46609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I </a:t>
            </a:r>
            <a:r>
              <a:rPr lang="el-GR" sz="2800" b="1" dirty="0">
                <a:cs typeface="Times New Roman" panose="02020603050405020304" pitchFamily="18" charset="0"/>
              </a:rPr>
              <a:t>β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cs typeface="Times New Roman" panose="02020603050405020304" pitchFamily="18" charset="0"/>
              </a:rPr>
              <a:t>sheets</a:t>
            </a:r>
            <a:r>
              <a:rPr lang="da-DK" sz="2800" b="1" dirty="0">
                <a:cs typeface="Times New Roman" panose="02020603050405020304" pitchFamily="18" charset="0"/>
              </a:rPr>
              <a:t> </a:t>
            </a:r>
            <a:r>
              <a:rPr lang="da-DK" sz="2800" dirty="0">
                <a:cs typeface="Times New Roman" panose="02020603050405020304" pitchFamily="18" charset="0"/>
              </a:rPr>
              <a:t>laver </a:t>
            </a:r>
            <a:r>
              <a:rPr lang="da-DK" sz="2800" i="1" dirty="0" err="1">
                <a:cs typeface="Times New Roman" panose="02020603050405020304" pitchFamily="18" charset="0"/>
              </a:rPr>
              <a:t>backbone’et</a:t>
            </a:r>
            <a:r>
              <a:rPr lang="da-DK" sz="2800" i="1" dirty="0">
                <a:cs typeface="Times New Roman" panose="02020603050405020304" pitchFamily="18" charset="0"/>
              </a:rPr>
              <a:t> </a:t>
            </a:r>
            <a:r>
              <a:rPr lang="da-DK" sz="2800" dirty="0">
                <a:cs typeface="Times New Roman" panose="02020603050405020304" pitchFamily="18" charset="0"/>
              </a:rPr>
              <a:t> lige plader og vender disse mod hinanden.</a:t>
            </a:r>
          </a:p>
          <a:p>
            <a:pPr marL="0" indent="0">
              <a:buNone/>
            </a:pPr>
            <a:r>
              <a:rPr lang="da-DK" sz="1000" dirty="0">
                <a:cs typeface="Times New Roman" panose="02020603050405020304" pitchFamily="18" charset="0"/>
              </a:rPr>
              <a:t> 				</a:t>
            </a:r>
            <a:r>
              <a:rPr lang="da-DK" sz="1800" dirty="0">
                <a:cs typeface="Times New Roman" panose="02020603050405020304" pitchFamily="18" charset="0"/>
              </a:rPr>
              <a:t>Zoom ind på fire par aminosyrer over for hinanden: </a:t>
            </a:r>
          </a:p>
          <a:p>
            <a:pPr marL="0" indent="0">
              <a:buNone/>
            </a:pPr>
            <a:endParaRPr lang="da-DK" sz="1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1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1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1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000" dirty="0">
                <a:cs typeface="Times New Roman" panose="02020603050405020304" pitchFamily="18" charset="0"/>
              </a:rPr>
              <a:t>			</a:t>
            </a:r>
            <a:endParaRPr lang="da-DK" sz="1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800" dirty="0">
                <a:cs typeface="Times New Roman" panose="02020603050405020304" pitchFamily="18" charset="0"/>
              </a:rPr>
              <a:t>			Udsnit af </a:t>
            </a:r>
            <a:r>
              <a:rPr lang="el-GR" sz="1800" dirty="0">
                <a:cs typeface="Times New Roman" panose="02020603050405020304" pitchFamily="18" charset="0"/>
              </a:rPr>
              <a:t>β</a:t>
            </a:r>
            <a:r>
              <a:rPr lang="da-DK" sz="1800" dirty="0">
                <a:cs typeface="Times New Roman" panose="02020603050405020304" pitchFamily="18" charset="0"/>
              </a:rPr>
              <a:t>-</a:t>
            </a:r>
            <a:r>
              <a:rPr lang="da-DK" sz="1800" dirty="0" err="1">
                <a:cs typeface="Times New Roman" panose="02020603050405020304" pitchFamily="18" charset="0"/>
              </a:rPr>
              <a:t>sheet</a:t>
            </a:r>
            <a:r>
              <a:rPr lang="da-DK" sz="1800" dirty="0">
                <a:cs typeface="Times New Roman" panose="02020603050405020304" pitchFamily="18" charset="0"/>
              </a:rPr>
              <a:t>				Typisk illustration af </a:t>
            </a:r>
            <a:r>
              <a:rPr lang="el-GR" sz="1800" dirty="0">
                <a:cs typeface="Times New Roman" panose="02020603050405020304" pitchFamily="18" charset="0"/>
              </a:rPr>
              <a:t>β</a:t>
            </a:r>
            <a:r>
              <a:rPr lang="da-DK" sz="1800" dirty="0">
                <a:cs typeface="Times New Roman" panose="02020603050405020304" pitchFamily="18" charset="0"/>
              </a:rPr>
              <a:t>-</a:t>
            </a:r>
            <a:r>
              <a:rPr lang="da-DK" sz="1800" dirty="0" err="1">
                <a:cs typeface="Times New Roman" panose="02020603050405020304" pitchFamily="18" charset="0"/>
              </a:rPr>
              <a:t>sheet</a:t>
            </a:r>
            <a:r>
              <a:rPr lang="da-DK" sz="1800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Video af </a:t>
            </a:r>
            <a:r>
              <a:rPr lang="el-GR" sz="2800" dirty="0">
                <a:cs typeface="Times New Roman" panose="02020603050405020304" pitchFamily="18" charset="0"/>
              </a:rPr>
              <a:t>β</a:t>
            </a:r>
            <a:r>
              <a:rPr lang="da-DK" sz="2800" dirty="0">
                <a:cs typeface="Times New Roman" panose="02020603050405020304" pitchFamily="18" charset="0"/>
              </a:rPr>
              <a:t>-</a:t>
            </a:r>
            <a:r>
              <a:rPr lang="da-DK" sz="2800" dirty="0" err="1">
                <a:cs typeface="Times New Roman" panose="02020603050405020304" pitchFamily="18" charset="0"/>
              </a:rPr>
              <a:t>sheets</a:t>
            </a:r>
            <a:r>
              <a:rPr lang="da-DK" sz="2800" dirty="0">
                <a:cs typeface="Times New Roman" panose="02020603050405020304" pitchFamily="18" charset="0"/>
              </a:rPr>
              <a:t>: </a:t>
            </a:r>
            <a:r>
              <a:rPr lang="da-DK" sz="2800" dirty="0">
                <a:cs typeface="Times New Roman" panose="02020603050405020304" pitchFamily="18" charset="0"/>
                <a:hlinkClick r:id="rId3"/>
              </a:rPr>
              <a:t>https://youtu.be/jT1XvChhJ8Y</a:t>
            </a:r>
            <a:r>
              <a:rPr lang="da-DK" sz="2800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da-DK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Billede 10" descr="Et billede, der indeholder nat&#10;&#10;Automatisk genereret beskrivelse">
            <a:extLst>
              <a:ext uri="{FF2B5EF4-FFF2-40B4-BE49-F238E27FC236}">
                <a16:creationId xmlns:a16="http://schemas.microsoft.com/office/drawing/2014/main" id="{8239B678-A1CA-4815-B312-0C370E58E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124" y="2482927"/>
            <a:ext cx="4349749" cy="1691026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D33CFA6-967C-4FF1-8D64-B77FB5BA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8529" y="4624029"/>
            <a:ext cx="2637177" cy="129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1F98D78-94D1-472E-99FF-00D8DC470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 flipV="1">
            <a:off x="7246296" y="4624027"/>
            <a:ext cx="2637181" cy="12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08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9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Tertiær</a:t>
            </a:r>
            <a:r>
              <a:rPr lang="en-US" dirty="0"/>
              <a:t> </a:t>
            </a:r>
            <a:r>
              <a:rPr lang="en-US" dirty="0" err="1"/>
              <a:t>struktur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326776"/>
            <a:ext cx="11090272" cy="4296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I den </a:t>
            </a:r>
            <a:r>
              <a:rPr lang="da-DK" sz="2800" b="1" dirty="0">
                <a:cs typeface="Times New Roman" panose="02020603050405020304" pitchFamily="18" charset="0"/>
              </a:rPr>
              <a:t>tertiære struktur </a:t>
            </a:r>
            <a:r>
              <a:rPr lang="da-DK" sz="2800" dirty="0">
                <a:cs typeface="Times New Roman" panose="02020603050405020304" pitchFamily="18" charset="0"/>
              </a:rPr>
              <a:t>holdes proteinet sammen af mange forskellige bindinger. Oplistet efter deres styrke kan det være:</a:t>
            </a:r>
            <a:r>
              <a:rPr lang="da-DK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		</a:t>
            </a:r>
            <a:r>
              <a:rPr lang="da-DK" sz="2800" dirty="0">
                <a:solidFill>
                  <a:srgbClr val="DDA63A"/>
                </a:solidFill>
                <a:cs typeface="Times New Roman" panose="02020603050405020304" pitchFamily="18" charset="0"/>
              </a:rPr>
              <a:t>1. Ionbindinger</a:t>
            </a:r>
            <a:r>
              <a:rPr lang="da-DK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			</a:t>
            </a:r>
            <a:r>
              <a:rPr lang="da-DK" sz="2800" dirty="0">
                <a:solidFill>
                  <a:srgbClr val="00689D"/>
                </a:solidFill>
                <a:cs typeface="Times New Roman" panose="02020603050405020304" pitchFamily="18" charset="0"/>
              </a:rPr>
              <a:t>3. Hydrogenbindinger</a:t>
            </a:r>
            <a:r>
              <a:rPr lang="da-DK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000" dirty="0">
              <a:solidFill>
                <a:srgbClr val="80008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solidFill>
                  <a:srgbClr val="800080"/>
                </a:solidFill>
                <a:cs typeface="Times New Roman" panose="02020603050405020304" pitchFamily="18" charset="0"/>
              </a:rPr>
              <a:t>			</a:t>
            </a:r>
            <a:r>
              <a:rPr lang="da-DK" sz="2800" dirty="0">
                <a:solidFill>
                  <a:schemeClr val="accent4"/>
                </a:solidFill>
                <a:cs typeface="Times New Roman" panose="02020603050405020304" pitchFamily="18" charset="0"/>
              </a:rPr>
              <a:t>2 .Svovlbroer</a:t>
            </a:r>
            <a:r>
              <a:rPr lang="da-DK" sz="2800" dirty="0">
                <a:solidFill>
                  <a:srgbClr val="800080"/>
                </a:solidFill>
                <a:cs typeface="Times New Roman" panose="02020603050405020304" pitchFamily="18" charset="0"/>
              </a:rPr>
              <a:t>			</a:t>
            </a:r>
            <a:r>
              <a:rPr lang="da-DK" sz="2800" dirty="0">
                <a:solidFill>
                  <a:srgbClr val="FCC30B"/>
                </a:solidFill>
                <a:cs typeface="Times New Roman" panose="02020603050405020304" pitchFamily="18" charset="0"/>
              </a:rPr>
              <a:t>4. </a:t>
            </a:r>
            <a:r>
              <a:rPr lang="da-DK" sz="2800" dirty="0" err="1">
                <a:solidFill>
                  <a:srgbClr val="FCC30B"/>
                </a:solidFill>
                <a:cs typeface="Times New Roman" panose="02020603050405020304" pitchFamily="18" charset="0"/>
              </a:rPr>
              <a:t>Upolær</a:t>
            </a:r>
            <a:r>
              <a:rPr lang="da-DK" sz="2800" dirty="0">
                <a:solidFill>
                  <a:srgbClr val="FCC30B"/>
                </a:solidFill>
                <a:cs typeface="Times New Roman" panose="02020603050405020304" pitchFamily="18" charset="0"/>
              </a:rPr>
              <a:t> interaktion</a:t>
            </a:r>
            <a:endParaRPr lang="da-DK" sz="3600" dirty="0">
              <a:solidFill>
                <a:srgbClr val="FCC30B"/>
              </a:solidFill>
              <a:cs typeface="Times New Roman" panose="02020603050405020304" pitchFamily="18" charset="0"/>
            </a:endParaRPr>
          </a:p>
          <a:p>
            <a:endParaRPr lang="da-DK" sz="2800" dirty="0">
              <a:solidFill>
                <a:srgbClr val="80008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Svovlbroer dannes ved at oxidere 2 HS-grupper som findes i </a:t>
            </a:r>
            <a:r>
              <a:rPr lang="da-DK" sz="2800" dirty="0" err="1">
                <a:cs typeface="Times New Roman" panose="02020603050405020304" pitchFamily="18" charset="0"/>
              </a:rPr>
              <a:t>cystein</a:t>
            </a:r>
            <a:r>
              <a:rPr lang="da-DK" sz="28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22D3272-AA22-4725-9725-039DBAE2A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785" y="1949666"/>
            <a:ext cx="2498985" cy="137875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71E3393B-5D16-4D38-AF34-91F4D9990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037" y="3664404"/>
            <a:ext cx="1900428" cy="883027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43D0DD91-9DD7-47FF-9011-6431932EC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824" y="1921406"/>
            <a:ext cx="1987296" cy="1435269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9D8D9407-DAD1-4A56-A354-AB7D319B6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089" y="3609376"/>
            <a:ext cx="2557079" cy="1044067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D376EC52-0DA0-4CBE-B815-3AE99FFDE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834" y="4795385"/>
            <a:ext cx="9515403" cy="199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8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S-Theme-01">
  <a:themeElements>
    <a:clrScheme name="SDG 02">
      <a:dk1>
        <a:srgbClr val="111111"/>
      </a:dk1>
      <a:lt1>
        <a:srgbClr val="EEEEEE"/>
      </a:lt1>
      <a:dk2>
        <a:srgbClr val="333333"/>
      </a:dk2>
      <a:lt2>
        <a:srgbClr val="F8F8F8"/>
      </a:lt2>
      <a:accent1>
        <a:srgbClr val="DDA63A"/>
      </a:accent1>
      <a:accent2>
        <a:srgbClr val="FD9D24"/>
      </a:accent2>
      <a:accent3>
        <a:srgbClr val="FCC30B"/>
      </a:accent3>
      <a:accent4>
        <a:srgbClr val="26BDE2"/>
      </a:accent4>
      <a:accent5>
        <a:srgbClr val="0A97D9"/>
      </a:accent5>
      <a:accent6>
        <a:srgbClr val="00689D"/>
      </a:accent6>
      <a:hlink>
        <a:srgbClr val="DDA63A"/>
      </a:hlink>
      <a:folHlink>
        <a:srgbClr val="FD9D24"/>
      </a:folHlink>
    </a:clrScheme>
    <a:fontScheme name="Test">
      <a:majorFont>
        <a:latin typeface="Teko-Regular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D999D3-47E3-DA45-A34D-15718D39A5DC}" vid="{04FAC5F9-21AE-B946-B8C0-EBD3DAE49C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 PP Template 06</Template>
  <TotalTime>393</TotalTime>
  <Words>1065</Words>
  <Application>Microsoft Office PowerPoint</Application>
  <PresentationFormat>Widescreen</PresentationFormat>
  <Paragraphs>158</Paragraphs>
  <Slides>12</Slides>
  <Notes>11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20" baseType="lpstr">
      <vt:lpstr>Teko-Regular</vt:lpstr>
      <vt:lpstr>Roboto</vt:lpstr>
      <vt:lpstr>Times New Roman</vt:lpstr>
      <vt:lpstr>Wingdings</vt:lpstr>
      <vt:lpstr>Helvetica Neue</vt:lpstr>
      <vt:lpstr>Arial</vt:lpstr>
      <vt:lpstr>Calibri</vt:lpstr>
      <vt:lpstr>MS-Theme-01</vt:lpstr>
      <vt:lpstr>Bæredygtige proteiner - fra insekter til fiskefoder</vt:lpstr>
      <vt:lpstr>Proteiner – lektion 3</vt:lpstr>
      <vt:lpstr>opvarmning</vt:lpstr>
      <vt:lpstr>Peptidbinding – fra sidst</vt:lpstr>
      <vt:lpstr>Primær struktur</vt:lpstr>
      <vt:lpstr>SEKUNDÆR STRUKTUR</vt:lpstr>
      <vt:lpstr>alfa-HELIXER</vt:lpstr>
      <vt:lpstr>Beta-sheets</vt:lpstr>
      <vt:lpstr>Tertiær struktur</vt:lpstr>
      <vt:lpstr>proteiner</vt:lpstr>
      <vt:lpstr>Proteinstrukturer - oversigt</vt:lpstr>
      <vt:lpstr>enzymer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Julie</dc:creator>
  <cp:lastModifiedBy>Julie Lindholm</cp:lastModifiedBy>
  <cp:revision>15</cp:revision>
  <dcterms:created xsi:type="dcterms:W3CDTF">2021-11-25T12:20:26Z</dcterms:created>
  <dcterms:modified xsi:type="dcterms:W3CDTF">2022-03-03T09:13:41Z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4a6cde5-7839-4ec4-8d8e-c07bb763d4d9_Enabled">
    <vt:lpwstr>true</vt:lpwstr>
  </property>
  <property fmtid="{D5CDD505-2E9C-101B-9397-08002B2CF9AE}" pid="3" name="MSIP_Label_74a6cde5-7839-4ec4-8d8e-c07bb763d4d9_SetDate">
    <vt:lpwstr>2021-11-25T12:29:37Z</vt:lpwstr>
  </property>
  <property fmtid="{D5CDD505-2E9C-101B-9397-08002B2CF9AE}" pid="4" name="MSIP_Label_74a6cde5-7839-4ec4-8d8e-c07bb763d4d9_Method">
    <vt:lpwstr>Privileged</vt:lpwstr>
  </property>
  <property fmtid="{D5CDD505-2E9C-101B-9397-08002B2CF9AE}" pid="5" name="MSIP_Label_74a6cde5-7839-4ec4-8d8e-c07bb763d4d9_Name">
    <vt:lpwstr>Public</vt:lpwstr>
  </property>
  <property fmtid="{D5CDD505-2E9C-101B-9397-08002B2CF9AE}" pid="6" name="MSIP_Label_74a6cde5-7839-4ec4-8d8e-c07bb763d4d9_SiteId">
    <vt:lpwstr>3c41b599-f42e-41c3-b837-b8a13451b079</vt:lpwstr>
  </property>
  <property fmtid="{D5CDD505-2E9C-101B-9397-08002B2CF9AE}" pid="7" name="MSIP_Label_74a6cde5-7839-4ec4-8d8e-c07bb763d4d9_ActionId">
    <vt:lpwstr>7c749932-66bb-4ee2-8afc-96fda657323a</vt:lpwstr>
  </property>
  <property fmtid="{D5CDD505-2E9C-101B-9397-08002B2CF9AE}" pid="8" name="MSIP_Label_74a6cde5-7839-4ec4-8d8e-c07bb763d4d9_ContentBits">
    <vt:lpwstr>0</vt:lpwstr>
  </property>
</Properties>
</file>