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6" r:id="rId1"/>
  </p:sldMasterIdLst>
  <p:notesMasterIdLst>
    <p:notesMasterId r:id="rId7"/>
  </p:notesMasterIdLst>
  <p:sldIdLst>
    <p:sldId id="256" r:id="rId2"/>
    <p:sldId id="258" r:id="rId3"/>
    <p:sldId id="260" r:id="rId4"/>
    <p:sldId id="261" r:id="rId5"/>
    <p:sldId id="262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eko-Regular" panose="020B0604020202020204" charset="0"/>
      <p:regular r:id="rId12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3"/>
    <p:restoredTop sz="94275" autoAdjust="0"/>
  </p:normalViewPr>
  <p:slideViewPr>
    <p:cSldViewPr snapToGrid="0" snapToObjects="1">
      <p:cViewPr varScale="1">
        <p:scale>
          <a:sx n="73" d="100"/>
          <a:sy n="73" d="100"/>
        </p:scale>
        <p:origin x="7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indholm" userId="08f05959-23be-4885-80a8-b37ec18577c8" providerId="ADAL" clId="{60D9A95C-C344-4C99-AB2B-878221B9F7AD}"/>
    <pc:docChg chg="undo custSel modSld">
      <pc:chgData name="Julie Lindholm" userId="08f05959-23be-4885-80a8-b37ec18577c8" providerId="ADAL" clId="{60D9A95C-C344-4C99-AB2B-878221B9F7AD}" dt="2022-03-03T09:11:15.119" v="33" actId="20577"/>
      <pc:docMkLst>
        <pc:docMk/>
      </pc:docMkLst>
      <pc:sldChg chg="modSp mod">
        <pc:chgData name="Julie Lindholm" userId="08f05959-23be-4885-80a8-b37ec18577c8" providerId="ADAL" clId="{60D9A95C-C344-4C99-AB2B-878221B9F7AD}" dt="2022-03-03T09:11:15.119" v="33" actId="20577"/>
        <pc:sldMkLst>
          <pc:docMk/>
          <pc:sldMk cId="2684090185" sldId="256"/>
        </pc:sldMkLst>
        <pc:spChg chg="mod">
          <ac:chgData name="Julie Lindholm" userId="08f05959-23be-4885-80a8-b37ec18577c8" providerId="ADAL" clId="{60D9A95C-C344-4C99-AB2B-878221B9F7AD}" dt="2022-03-03T09:11:15.119" v="33" actId="20577"/>
          <ac:spMkLst>
            <pc:docMk/>
            <pc:sldMk cId="2684090185" sldId="256"/>
            <ac:spMk id="2" creationId="{9263A9A8-69B0-E447-B2DF-27715DB1EC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D82D7-6358-8548-BA45-9AAC0FE1DC5B}" type="datetimeFigureOut">
              <a:rPr lang="en-DK" smtClean="0"/>
              <a:t>03/03/2022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5708-B5F4-5149-91B2-DFC06EF96B09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3590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wimmerli?utm_source=unsplash&amp;utm_medium=referral&amp;utm_content=creditCopyText" TargetMode="External"/><Relationship Id="rId7" Type="http://schemas.openxmlformats.org/officeDocument/2006/relationships/hyperlink" Target="https://unsplash.com/@lisanto_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farming?utm_source=unsplash&amp;utm_medium=referral&amp;utm_content=creditCopyText" TargetMode="External"/><Relationship Id="rId5" Type="http://schemas.openxmlformats.org/officeDocument/2006/relationships/hyperlink" Target="https://unsplash.com/@raphaelfyi?utm_source=unsplash&amp;utm_medium=referral&amp;utm_content=creditCopyText" TargetMode="External"/><Relationship Id="rId4" Type="http://schemas.openxmlformats.org/officeDocument/2006/relationships/hyperlink" Target="https://unsplash.com/s/photos/substainable-fish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rlesrgm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fat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nar/gkab31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jean </a:t>
            </a:r>
            <a:r>
              <a:rPr lang="en-US" dirty="0" err="1">
                <a:hlinkClick r:id="rId3"/>
              </a:rPr>
              <a:t>wimmerlin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>
                <a:hlinkClick r:id="rId5"/>
              </a:rPr>
              <a:t>Raphael </a:t>
            </a:r>
            <a:r>
              <a:rPr lang="en-US" dirty="0" err="1">
                <a:hlinkClick r:id="rId5"/>
              </a:rPr>
              <a:t>Rychetsky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 err="1">
                <a:hlinkClick r:id="rId7"/>
              </a:rPr>
              <a:t>Lisanto</a:t>
            </a:r>
            <a:r>
              <a:rPr lang="en-US" dirty="0">
                <a:hlinkClick r:id="rId7"/>
              </a:rPr>
              <a:t> </a:t>
            </a:r>
            <a:r>
              <a:rPr lang="en-US" dirty="0" err="1">
                <a:hlinkClick r:id="rId7"/>
              </a:rPr>
              <a:t>李奕良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34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 err="1">
                <a:hlinkClick r:id="rId3"/>
              </a:rPr>
              <a:t>Carles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Rabada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2286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Protein: https://www.rcsb.org/3d-view/1BR4/1</a:t>
            </a:r>
            <a:br>
              <a:rPr lang="da-DK" dirty="0"/>
            </a:b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Images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created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using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Mol*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should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cite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the PDB ID, the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corresponding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publication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Mol* (D.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Sehnal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Bittrich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Deshpande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R.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Svobodová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K.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Berka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V.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Bazgier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Velankar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S.K. Burley, J.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Koča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A.S. Rose (2021) Mol* Viewer: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modern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web app for 3D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visualization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and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analysis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of large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biomolecular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Nucleic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Acids Research.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doi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: </a:t>
            </a:r>
            <a:r>
              <a:rPr lang="da-DK" b="0" i="0" u="none" strike="noStrike" dirty="0">
                <a:solidFill>
                  <a:srgbClr val="337AB7"/>
                </a:solidFill>
                <a:effectLst/>
                <a:latin typeface="Helvetica Neue"/>
                <a:hlinkClick r:id="rId3"/>
              </a:rPr>
              <a:t>10.1093/nar/gkab314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), and RCSB PDB.</a:t>
            </a:r>
            <a:b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Kulhydrat: lavet med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Jmol</a:t>
            </a:r>
            <a:b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Fedt: lavet med molview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96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0260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B884-057B-8544-A15F-B43D98233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71F9E-F53E-484B-93FA-8C6CA599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BF8D12C-AB5E-4244-ABEC-390DD035EF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02DC30-D565-9641-A2F4-D52869589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F17BBEB6-BF74-1043-B739-055B75743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63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D55E9-6163-9E4C-A1C7-5AEA5814130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B0B345B1-04E9-AE4A-8E74-903CF9513C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817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8B41B-958D-9F4A-86C2-B6D22C1FC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2" y="4095751"/>
            <a:ext cx="5437186" cy="1657349"/>
          </a:xfrm>
        </p:spPr>
        <p:txBody>
          <a:bodyPr anchor="t"/>
          <a:lstStyle>
            <a:lvl1pPr marL="0" indent="0">
              <a:buNone/>
              <a:defRPr lang="en-DK" sz="800" b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da-DK" sz="800" b="1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 (Body CS)"/>
              </a:rPr>
              <a:t>Noter</a:t>
            </a:r>
            <a:endParaRPr lang="en-DK" sz="800" dirty="0">
              <a:solidFill>
                <a:srgbClr val="4C4C4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45405-0332-2B40-9CDC-1E0348752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713" y="6368952"/>
            <a:ext cx="972337" cy="241495"/>
          </a:xfrm>
          <a:prstGeom prst="rect">
            <a:avLst/>
          </a:prstGeom>
        </p:spPr>
      </p:pic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26550671-BF01-574C-B8ED-C44E55489C1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72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305DC326-128D-9245-9FDD-0E1D2FC6A3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6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76449425-29A2-284A-8C31-2F2C5EB26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281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</p:spTree>
    <p:extLst>
      <p:ext uri="{BB962C8B-B14F-4D97-AF65-F5344CB8AC3E}">
        <p14:creationId xmlns:p14="http://schemas.microsoft.com/office/powerpoint/2010/main" val="166943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0D93-4501-6146-939F-FE3664A9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847C-726F-774E-A131-C6233485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9BDCD-5A2E-CD48-9FEC-13ABB76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379F50-8E65-ED4E-A6C9-0EE0EBA3B25C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8-E9ED-8840-AB9E-579FE0A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4AB7-9137-7640-A567-7D7A5AD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EFB0C-A002-5C4E-AD88-A07D0F40CF2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76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2C5E9-691F-694D-8A31-F57F80574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AC4D2-7C18-EB48-9DE2-BE11F61A0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B549-E0C8-D849-AEC0-45A72D5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0780D72-200D-0048-A72E-7681042701DA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A4BD-2CCB-B242-A37C-28BF9724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F140A-2C6A-CD41-8C25-A0426D51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822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42C0B93-565A-9940-831A-DBBF87FB22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1773238"/>
            <a:ext cx="11090275" cy="4498686"/>
          </a:xfrm>
        </p:spPr>
        <p:txBody>
          <a:bodyPr/>
          <a:lstStyle>
            <a:lvl1pPr marL="180000" indent="-180000"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baseline="0">
                <a:latin typeface="+mj-lt"/>
              </a:defRPr>
            </a:lvl1pPr>
            <a:lvl2pPr marL="360000" indent="-180000">
              <a:buClr>
                <a:schemeClr val="accent1"/>
              </a:buClr>
              <a:defRPr sz="1500" baseline="0"/>
            </a:lvl2pPr>
            <a:lvl3pPr marL="720000" indent="-180000">
              <a:buClr>
                <a:schemeClr val="accent1"/>
              </a:buClr>
              <a:defRPr sz="1300" baseline="0"/>
            </a:lvl3pPr>
            <a:lvl4pPr marL="1080000" indent="-180000">
              <a:buClr>
                <a:schemeClr val="accent1"/>
              </a:buClr>
              <a:defRPr sz="1300" baseline="0"/>
            </a:lvl4pPr>
            <a:lvl5pPr marL="1440000" indent="-180000">
              <a:buClr>
                <a:schemeClr val="accent1"/>
              </a:buClr>
              <a:defRPr sz="1300" baseline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AC1A7CA2-81A6-A14C-B564-3FEA69F9F3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6B31A629-2F34-284F-B04E-FF81BB2B77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26C7A13-A879-C042-9A21-9975F56E7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5DDCF-C71F-CC49-A951-19E63143879B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904C1-511A-2446-8AFF-00B72F9F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989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68408-47B3-594E-8F97-E94C2FD9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B526A4A-152F-4341-9894-B9F8E5F97D0F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AEF5-8BC5-1243-B441-E7B9F69E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4EEA7-230B-B442-8AE8-248C018B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1C26-DB8C-A14F-9045-99F3DAE610F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78702FCA-4FD1-FD42-8785-0EBD72CFD6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BE07B-A61E-0D43-B10D-948C59DACB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7AEBE3-6D25-DF48-938E-03CBE1985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904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68A84-3D3E-DE41-9FD5-2E8DCF1B6B6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6" y="1773239"/>
            <a:ext cx="5437184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2E53E-C900-AA4F-94EE-A25DF55E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64669-C29E-E845-967F-B127027E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136-3566-5744-B816-4D77EB64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8FC2B3-7E64-1448-ABFD-07B2446E6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E2A9-755D-634D-BDB7-AE31ED8D8A1D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761E24-235D-B547-B6C9-8219843C86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904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01AF-66F3-7247-8E2B-C0EF1ADD91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4" y="1773236"/>
            <a:ext cx="5446712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3D664-B48E-7E40-9CBD-58F193A4F7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3" y="2406836"/>
            <a:ext cx="5437187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15990-DC83-384A-8E38-D96EB95A53B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03950" y="1773237"/>
            <a:ext cx="5437186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24B75-1DBA-214A-92C5-D3209CA627A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3950" y="2406836"/>
            <a:ext cx="5437188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9EE60D-10C4-2D47-A0FD-F722F97A6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652861-5F1F-624C-91A3-341EE9F5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144BB18-A6AA-1540-B2B2-E671C9C180B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CD542B-868B-EB45-A088-F6A7C397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B2ACF5A-18A7-9E49-ABE1-EF72488A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87E824-1E73-0B41-802C-6396A6658566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98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789B4-95C2-9749-A2ED-595CC03B6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AE2C-8546-1741-8DAE-344D0857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104234F-9D1D-914E-A99A-E78B8C4DDBB4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8CAED28-ED9F-CF46-BF19-99B0E7B6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B884FD-1AFA-1348-BA44-030D0E89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B297-D510-6342-9560-77325A8DEC95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8877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36A33-CF3D-9042-916D-7C5FF891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E9D4D97-5904-C94F-85E5-278B1CDC3031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460BD-B3BC-0A40-94D5-6D054945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7D79-3BEF-6C4A-991C-9903E39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066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BDE99C-5EBE-B446-9B84-7957980F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91BDEB-6CEF-F448-9137-46386DD11B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A5E971-788B-534A-95E6-A634D51417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D7B80-8796-334D-BD8E-48386701D54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E43D66-CF32-844B-88C2-AFC6CBFB41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4D849C3B-2B4E-674C-A920-41F21C7D2400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69604C-AA13-1546-8FB0-F4ECB5EDB0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A1384FE-41B8-8D47-A8D9-EDEF4843B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476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CD9A-ADAB-6840-B90D-13E27004BC88}"/>
              </a:ext>
            </a:extLst>
          </p:cNvPr>
          <p:cNvSpPr/>
          <p:nvPr userDrawn="1"/>
        </p:nvSpPr>
        <p:spPr>
          <a:xfrm>
            <a:off x="6096000" y="0"/>
            <a:ext cx="597535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B1FD1-EF7B-4044-9023-1495CF06B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03950" y="549275"/>
            <a:ext cx="5437186" cy="575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0BC9C5-E23E-6149-9A7F-E2AED8B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39022"/>
            <a:ext cx="5437187" cy="12342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C7599-CE00-5548-A4F8-7AE149B11589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E0079B-21D5-8240-AA74-755FD7D21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FA2E5C-61C5-D948-B56B-7370903537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3A065E4-BA26-6E4A-A526-67E235382C1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07686-A3BC-464E-B022-50F0864A9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E45174-7363-894D-8FA2-A8A91DDF5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9470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6BCDF-9E6C-7646-AAB5-E3104720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11090273" cy="122396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7CAED-1A74-9845-816D-1A18FC7F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73239"/>
            <a:ext cx="11090274" cy="4535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A62B-CD4F-D048-AD7F-266B9A023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22" y="6524625"/>
            <a:ext cx="600044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9A8B6AB3-408A-3440-AA23-980B846B0E46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C227-3279-AD43-9664-7D57A3487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524625"/>
            <a:ext cx="9234487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94AE-C2D0-F24B-855B-6BB7F0F3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9" y="6524625"/>
            <a:ext cx="471487" cy="2174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DK" dirty="0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 dirty="0"/>
              <a:t>  |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5E046-382A-834D-A216-1F10C9FE8716}"/>
              </a:ext>
            </a:extLst>
          </p:cNvPr>
          <p:cNvSpPr/>
          <p:nvPr userDrawn="1"/>
        </p:nvSpPr>
        <p:spPr>
          <a:xfrm>
            <a:off x="12072938" y="0"/>
            <a:ext cx="1190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719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ln>
            <a:noFill/>
          </a:ln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9388" indent="-180000" algn="l" defTabSz="914400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tabLst/>
        <a:defRPr sz="2600" b="0" i="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605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13" pos="347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3772" userDrawn="1">
          <p15:clr>
            <a:srgbClr val="F26B43"/>
          </p15:clr>
        </p15:guide>
        <p15:guide id="17" pos="3908" userDrawn="1">
          <p15:clr>
            <a:srgbClr val="F26B43"/>
          </p15:clr>
        </p15:guide>
        <p15:guide id="18" pos="7333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974" userDrawn="1">
          <p15:clr>
            <a:srgbClr val="F26B43"/>
          </p15:clr>
        </p15:guide>
        <p15:guide id="21" orient="horz" pos="346" userDrawn="1">
          <p15:clr>
            <a:srgbClr val="F26B43"/>
          </p15:clr>
        </p15:guide>
        <p15:guide id="22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A9A8-69B0-E447-B2DF-27715DB1E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/>
              <a:t> </a:t>
            </a:r>
            <a:br>
              <a:rPr lang="en-US"/>
            </a:br>
            <a:r>
              <a:rPr lang="en-US"/>
              <a:t>– </a:t>
            </a:r>
            <a:r>
              <a:rPr lang="en-US" dirty="0"/>
              <a:t>Fra </a:t>
            </a:r>
            <a:r>
              <a:rPr lang="en-US" dirty="0" err="1"/>
              <a:t>insekter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fiskefoder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BE166-CA98-6B46-9CDC-5D0D15BFB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lektion</a:t>
            </a:r>
            <a:r>
              <a:rPr lang="en-US" dirty="0"/>
              <a:t> 1: </a:t>
            </a:r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1 - </a:t>
            </a:r>
            <a:r>
              <a:rPr lang="en-US" dirty="0" err="1"/>
              <a:t>Introduktion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223B4E-7933-D344-BB44-B04C11BCC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D336A475-2FE2-458B-B099-7AD2C7FAE1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88CB26E4-6DC3-4828-989E-13747B73B7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4976" y="5891025"/>
            <a:ext cx="633600" cy="6336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FF06F0DF-328A-4D9E-AEE7-1651584D2E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44" r="26844"/>
          <a:stretch/>
        </p:blipFill>
        <p:spPr>
          <a:xfrm>
            <a:off x="6203950" y="312239"/>
            <a:ext cx="5589588" cy="636478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68409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36F9-11A2-D442-B8B8-A9D3D39D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Bæredygtige proteiner – modul 1 </a:t>
            </a:r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122C-CE3E-0D41-93C2-C9C78CFF76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7261DF-21AE-8F41-9947-AF19DE7A6A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F52FEC59-BC19-9241-B579-A4896E7514E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85DBB99-8C2B-4469-8E68-890AEB220A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1" y="1551565"/>
            <a:ext cx="5437188" cy="4535487"/>
          </a:xfrm>
        </p:spPr>
        <p:txBody>
          <a:bodyPr/>
          <a:lstStyle/>
          <a:p>
            <a:r>
              <a:rPr lang="en-US" dirty="0" err="1"/>
              <a:t>Læringsmål</a:t>
            </a:r>
            <a:endParaRPr lang="en-US" dirty="0"/>
          </a:p>
          <a:p>
            <a:pPr lvl="1"/>
            <a:r>
              <a:rPr lang="da-DK" sz="2600" dirty="0">
                <a:latin typeface="+mj-lt"/>
              </a:rPr>
              <a:t>Kende til de makromolekylære makronæringsstoffer.</a:t>
            </a:r>
          </a:p>
          <a:p>
            <a:pPr lvl="1"/>
            <a:r>
              <a:rPr lang="da-DK" sz="2600" dirty="0">
                <a:latin typeface="+mj-lt"/>
              </a:rPr>
              <a:t>Kende til udfordringer forbundet med produktion af proteinrig mad.</a:t>
            </a:r>
          </a:p>
          <a:p>
            <a:pPr lvl="1"/>
            <a:r>
              <a:rPr lang="da-DK" sz="2600" dirty="0">
                <a:latin typeface="+mj-lt"/>
              </a:rPr>
              <a:t>Perspektivere viden  til verdensmålene.</a:t>
            </a:r>
          </a:p>
          <a:p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8049E-B410-4F4B-B508-61352E405A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2</a:t>
            </a:fld>
            <a:r>
              <a:rPr lang="en-DK"/>
              <a:t>  |</a:t>
            </a:r>
            <a:endParaRPr lang="en-DK" dirty="0"/>
          </a:p>
        </p:txBody>
      </p:sp>
      <p:pic>
        <p:nvPicPr>
          <p:cNvPr id="9" name="Billede 8" descr="Et billede, der indeholder plante, græs&#10;&#10;Automatisk genereret beskrivelse">
            <a:extLst>
              <a:ext uri="{FF2B5EF4-FFF2-40B4-BE49-F238E27FC236}">
                <a16:creationId xmlns:a16="http://schemas.microsoft.com/office/drawing/2014/main" id="{F383FD1A-BC52-4B4A-B97D-9B806E484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r="-1" b="7990"/>
          <a:stretch/>
        </p:blipFill>
        <p:spPr>
          <a:xfrm>
            <a:off x="6807199" y="3568842"/>
            <a:ext cx="5185262" cy="3289158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jord, udendørs, pattedyr&#10;&#10;Automatisk genereret beskrivelse">
            <a:extLst>
              <a:ext uri="{FF2B5EF4-FFF2-40B4-BE49-F238E27FC236}">
                <a16:creationId xmlns:a16="http://schemas.microsoft.com/office/drawing/2014/main" id="{69C7686E-DD3F-4DAC-AE7F-2C8DC34F7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0508"/>
          <a:stretch/>
        </p:blipFill>
        <p:spPr>
          <a:xfrm>
            <a:off x="6568766" y="955922"/>
            <a:ext cx="2299801" cy="2394133"/>
          </a:xfrm>
          <a:custGeom>
            <a:avLst/>
            <a:gdLst/>
            <a:ahLst/>
            <a:cxnLst/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Billede 10" descr="Et billede, der indeholder fisk, havbund&#10;&#10;Automatisk genereret beskrivelse">
            <a:extLst>
              <a:ext uri="{FF2B5EF4-FFF2-40B4-BE49-F238E27FC236}">
                <a16:creationId xmlns:a16="http://schemas.microsoft.com/office/drawing/2014/main" id="{103FD373-CD45-4A44-A7CC-92E340D5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6194" b="4"/>
          <a:stretch/>
        </p:blipFill>
        <p:spPr>
          <a:xfrm>
            <a:off x="8903467" y="0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53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7" y="1773239"/>
            <a:ext cx="7203604" cy="45354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a-DK" sz="5100" dirty="0"/>
              <a:t>Planter skal bruge bestemte mængder næringsstoffer som </a:t>
            </a:r>
            <a:r>
              <a:rPr lang="da-DK" sz="5100" dirty="0" err="1"/>
              <a:t>carbon</a:t>
            </a:r>
            <a:r>
              <a:rPr lang="da-DK" sz="5100" dirty="0"/>
              <a:t>, nitrogen, oxygen, </a:t>
            </a:r>
            <a:r>
              <a:rPr lang="da-DK" sz="5100" dirty="0" err="1"/>
              <a:t>phosphor</a:t>
            </a:r>
            <a:r>
              <a:rPr lang="da-DK" sz="5100" dirty="0"/>
              <a:t> osv. for at leve.</a:t>
            </a:r>
          </a:p>
          <a:p>
            <a:pPr marL="0" indent="0">
              <a:buNone/>
            </a:pPr>
            <a:r>
              <a:rPr lang="da-DK" sz="5100" dirty="0"/>
              <a:t>Mennesker skal dybest set det samme, men da vi er lidt mere komplicerede, skal vi have dem på en mere specifik måde gennem vores kost.</a:t>
            </a:r>
          </a:p>
          <a:p>
            <a:pPr marL="0" indent="0">
              <a:buNone/>
            </a:pPr>
            <a:r>
              <a:rPr lang="da-DK" sz="5100" dirty="0"/>
              <a:t>Det, vi skal bruge meget af, kaldes </a:t>
            </a:r>
            <a:r>
              <a:rPr lang="da-DK" sz="5100" b="1" dirty="0" err="1"/>
              <a:t>makronærringsstoffer</a:t>
            </a:r>
            <a:r>
              <a:rPr lang="da-DK" sz="51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5100" b="1" dirty="0"/>
              <a:t>Kulhydrater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5100" b="1" dirty="0"/>
              <a:t>Fedt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5100" b="1" dirty="0"/>
              <a:t>Protein</a:t>
            </a:r>
          </a:p>
          <a:p>
            <a:pPr marL="0" indent="0">
              <a:buNone/>
            </a:pPr>
            <a:endParaRPr lang="da-DK" sz="5100" dirty="0"/>
          </a:p>
          <a:p>
            <a:pPr marL="0" indent="0">
              <a:buNone/>
            </a:pPr>
            <a:r>
              <a:rPr lang="da-DK" sz="5100" dirty="0"/>
              <a:t>Det, vi skal bruge mindre af, kaldes </a:t>
            </a:r>
            <a:r>
              <a:rPr lang="da-DK" sz="5100" b="1" dirty="0" err="1"/>
              <a:t>mikronærringstoffer</a:t>
            </a:r>
            <a:r>
              <a:rPr lang="da-DK" sz="5100" b="1" dirty="0"/>
              <a:t>, </a:t>
            </a:r>
            <a:r>
              <a:rPr lang="da-DK" sz="5100" dirty="0"/>
              <a:t>eksempelvis </a:t>
            </a:r>
            <a:r>
              <a:rPr lang="da-DK" sz="5100" b="1" dirty="0"/>
              <a:t>vitaminer</a:t>
            </a:r>
            <a:r>
              <a:rPr lang="da-DK" sz="5100" dirty="0"/>
              <a:t> og </a:t>
            </a:r>
            <a:r>
              <a:rPr lang="da-DK" sz="5100" b="1" dirty="0"/>
              <a:t>mineraler.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3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Makromolekylære</a:t>
            </a:r>
            <a:r>
              <a:rPr lang="en-US" dirty="0"/>
              <a:t> </a:t>
            </a:r>
            <a:r>
              <a:rPr lang="en-US" dirty="0" err="1"/>
              <a:t>næringsstoffer</a:t>
            </a:r>
            <a:endParaRPr lang="en-DK" dirty="0"/>
          </a:p>
        </p:txBody>
      </p:sp>
      <p:pic>
        <p:nvPicPr>
          <p:cNvPr id="9" name="Pladsholder til indhold 8" descr="Et billede, der indeholder person, opbevarer, hånd, mad&#10;&#10;Automatisk genereret beskrivelse">
            <a:extLst>
              <a:ext uri="{FF2B5EF4-FFF2-40B4-BE49-F238E27FC236}">
                <a16:creationId xmlns:a16="http://schemas.microsoft.com/office/drawing/2014/main" id="{57ED51B0-C3E2-4772-8BC8-019CC084411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r="7188" b="1"/>
          <a:stretch/>
        </p:blipFill>
        <p:spPr>
          <a:xfrm>
            <a:off x="7191542" y="1881188"/>
            <a:ext cx="4681204" cy="4535487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370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1773239"/>
            <a:ext cx="11090273" cy="4751386"/>
          </a:xfrm>
        </p:spPr>
        <p:txBody>
          <a:bodyPr>
            <a:normAutofit lnSpcReduction="10000"/>
          </a:bodyPr>
          <a:lstStyle/>
          <a:p>
            <a:r>
              <a:rPr lang="da-DK" sz="2800" dirty="0"/>
              <a:t>I dette forløb fokuserer vi på </a:t>
            </a:r>
            <a:r>
              <a:rPr lang="da-DK" sz="2800" dirty="0" err="1"/>
              <a:t>makronærringsstofferne</a:t>
            </a:r>
            <a:r>
              <a:rPr lang="da-DK" sz="2800" dirty="0"/>
              <a:t> – på deres opbygning, kemiske egenskaber og hvorfor de er vigtige.</a:t>
            </a:r>
          </a:p>
          <a:p>
            <a:r>
              <a:rPr lang="da-DK" sz="2800" dirty="0"/>
              <a:t>Disse molekyler er alle så store, at det spiller en rolle for, hvilke egenskaber de har. Derfor kaldes de også </a:t>
            </a:r>
            <a:r>
              <a:rPr lang="da-DK" sz="2800" b="1" dirty="0"/>
              <a:t>makromolekyler.</a:t>
            </a:r>
          </a:p>
          <a:p>
            <a:endParaRPr lang="da-DK" sz="2800" b="1" dirty="0"/>
          </a:p>
          <a:p>
            <a:endParaRPr lang="da-DK" sz="2800" b="1" dirty="0"/>
          </a:p>
          <a:p>
            <a:endParaRPr lang="da-DK" sz="2800" b="1" dirty="0"/>
          </a:p>
          <a:p>
            <a:endParaRPr lang="da-DK" sz="2800" b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r>
              <a:rPr lang="da-DK" sz="1800" i="1" dirty="0"/>
              <a:t>                         Eksempel på kulhydrat                                                                                Fedt                                                                                         Protein </a:t>
            </a:r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4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Makromolekylære</a:t>
            </a:r>
            <a:r>
              <a:rPr lang="en-US" dirty="0"/>
              <a:t> </a:t>
            </a:r>
            <a:r>
              <a:rPr lang="en-US" dirty="0" err="1"/>
              <a:t>næringsstoffer</a:t>
            </a:r>
            <a:endParaRPr lang="en-DK" dirty="0"/>
          </a:p>
        </p:txBody>
      </p:sp>
      <p:pic>
        <p:nvPicPr>
          <p:cNvPr id="8" name="Billede 7" descr="Et billede, der indeholder udendørs genstand, fyrværkeri&#10;&#10;Automatisk genereret beskrivelse">
            <a:extLst>
              <a:ext uri="{FF2B5EF4-FFF2-40B4-BE49-F238E27FC236}">
                <a16:creationId xmlns:a16="http://schemas.microsoft.com/office/drawing/2014/main" id="{EEA038A3-5528-414D-912B-C24D35762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b="28822"/>
          <a:stretch/>
        </p:blipFill>
        <p:spPr>
          <a:xfrm>
            <a:off x="1001462" y="3532093"/>
            <a:ext cx="2943641" cy="218663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93F7412-9052-4CB2-8D19-249CA086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3038696"/>
            <a:ext cx="4025214" cy="3425625"/>
          </a:xfrm>
          <a:prstGeom prst="rect">
            <a:avLst/>
          </a:prstGeom>
        </p:spPr>
      </p:pic>
      <p:pic>
        <p:nvPicPr>
          <p:cNvPr id="11" name="Billede 1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3775717-4298-425E-825A-DAD96DD98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921" y="3236259"/>
            <a:ext cx="3634462" cy="29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3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5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Liste</a:t>
            </a:r>
            <a:r>
              <a:rPr lang="en-US" dirty="0"/>
              <a:t> med </a:t>
            </a:r>
            <a:r>
              <a:rPr lang="en-US" dirty="0" err="1"/>
              <a:t>proteinrige</a:t>
            </a:r>
            <a:r>
              <a:rPr lang="en-US" dirty="0"/>
              <a:t> </a:t>
            </a:r>
            <a:r>
              <a:rPr lang="en-US" dirty="0" err="1"/>
              <a:t>fødevarer</a:t>
            </a:r>
            <a:endParaRPr lang="en-DK" dirty="0"/>
          </a:p>
        </p:txBody>
      </p:sp>
      <p:graphicFrame>
        <p:nvGraphicFramePr>
          <p:cNvPr id="8" name="Tabel 5">
            <a:extLst>
              <a:ext uri="{FF2B5EF4-FFF2-40B4-BE49-F238E27FC236}">
                <a16:creationId xmlns:a16="http://schemas.microsoft.com/office/drawing/2014/main" id="{65E39E7A-6DE3-4375-ACDF-BEF8B65A3E9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22887206"/>
              </p:ext>
            </p:extLst>
          </p:nvPr>
        </p:nvGraphicFramePr>
        <p:xfrm>
          <a:off x="550863" y="1038225"/>
          <a:ext cx="10430901" cy="5486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52355">
                  <a:extLst>
                    <a:ext uri="{9D8B030D-6E8A-4147-A177-3AD203B41FA5}">
                      <a16:colId xmlns:a16="http://schemas.microsoft.com/office/drawing/2014/main" val="1207024031"/>
                    </a:ext>
                  </a:extLst>
                </a:gridCol>
                <a:gridCol w="2533070">
                  <a:extLst>
                    <a:ext uri="{9D8B030D-6E8A-4147-A177-3AD203B41FA5}">
                      <a16:colId xmlns:a16="http://schemas.microsoft.com/office/drawing/2014/main" val="2810294635"/>
                    </a:ext>
                  </a:extLst>
                </a:gridCol>
                <a:gridCol w="2533070">
                  <a:extLst>
                    <a:ext uri="{9D8B030D-6E8A-4147-A177-3AD203B41FA5}">
                      <a16:colId xmlns:a16="http://schemas.microsoft.com/office/drawing/2014/main" val="4159147818"/>
                    </a:ext>
                  </a:extLst>
                </a:gridCol>
                <a:gridCol w="2412406">
                  <a:extLst>
                    <a:ext uri="{9D8B030D-6E8A-4147-A177-3AD203B41FA5}">
                      <a16:colId xmlns:a16="http://schemas.microsoft.com/office/drawing/2014/main" val="4030432625"/>
                    </a:ext>
                  </a:extLst>
                </a:gridCol>
              </a:tblGrid>
              <a:tr h="449589">
                <a:tc>
                  <a:txBody>
                    <a:bodyPr/>
                    <a:lstStyle/>
                    <a:p>
                      <a:r>
                        <a:rPr lang="da-DK" sz="2400" dirty="0">
                          <a:latin typeface="+mj-lt"/>
                        </a:rPr>
                        <a:t>Fødevarer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400" dirty="0">
                          <a:latin typeface="+mj-lt"/>
                        </a:rPr>
                        <a:t>g protein per 100g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</a:t>
                      </a:r>
                      <a:r>
                        <a:rPr lang="da-DK" sz="2400" b="1" kern="1200" baseline="-250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da-DK" sz="2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per kilo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kr. per kilo</a:t>
                      </a:r>
                      <a:endParaRPr lang="da-DK" sz="24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63916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916024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540867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536579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93409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228960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193864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749945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51271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874420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93395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05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825600"/>
      </p:ext>
    </p:extLst>
  </p:cSld>
  <p:clrMapOvr>
    <a:masterClrMapping/>
  </p:clrMapOvr>
</p:sld>
</file>

<file path=ppt/theme/theme1.xml><?xml version="1.0" encoding="utf-8"?>
<a:theme xmlns:a="http://schemas.openxmlformats.org/drawingml/2006/main" name="MS-Theme-01">
  <a:themeElements>
    <a:clrScheme name="SDG 02">
      <a:dk1>
        <a:srgbClr val="111111"/>
      </a:dk1>
      <a:lt1>
        <a:srgbClr val="EEEEEE"/>
      </a:lt1>
      <a:dk2>
        <a:srgbClr val="333333"/>
      </a:dk2>
      <a:lt2>
        <a:srgbClr val="F8F8F8"/>
      </a:lt2>
      <a:accent1>
        <a:srgbClr val="DDA63A"/>
      </a:accent1>
      <a:accent2>
        <a:srgbClr val="FD9D24"/>
      </a:accent2>
      <a:accent3>
        <a:srgbClr val="FCC30B"/>
      </a:accent3>
      <a:accent4>
        <a:srgbClr val="26BDE2"/>
      </a:accent4>
      <a:accent5>
        <a:srgbClr val="0A97D9"/>
      </a:accent5>
      <a:accent6>
        <a:srgbClr val="00689D"/>
      </a:accent6>
      <a:hlink>
        <a:srgbClr val="DDA63A"/>
      </a:hlink>
      <a:folHlink>
        <a:srgbClr val="FD9D24"/>
      </a:folHlink>
    </a:clrScheme>
    <a:fontScheme name="Test">
      <a:majorFont>
        <a:latin typeface="Teko-Regula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D999D3-47E3-DA45-A34D-15718D39A5DC}" vid="{04FAC5F9-21AE-B946-B8C0-EBD3DAE49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 PP Template 06</Template>
  <TotalTime>156</TotalTime>
  <Words>374</Words>
  <Application>Microsoft Office PowerPoint</Application>
  <PresentationFormat>Widescreen</PresentationFormat>
  <Paragraphs>50</Paragraphs>
  <Slides>5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1" baseType="lpstr">
      <vt:lpstr>Teko-Regular</vt:lpstr>
      <vt:lpstr>Wingdings</vt:lpstr>
      <vt:lpstr>Arial</vt:lpstr>
      <vt:lpstr>Calibri</vt:lpstr>
      <vt:lpstr>Helvetica Neue</vt:lpstr>
      <vt:lpstr>MS-Theme-01</vt:lpstr>
      <vt:lpstr>Bæredygtige proteiner  – Fra insekter til fiskefoder</vt:lpstr>
      <vt:lpstr>Bæredygtige proteiner – modul 1 </vt:lpstr>
      <vt:lpstr>Makromolekylære næringsstoffer</vt:lpstr>
      <vt:lpstr>Makromolekylære næringsstoffer</vt:lpstr>
      <vt:lpstr>Liste med proteinrige fødevarer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Julie</dc:creator>
  <cp:lastModifiedBy>Julie Lindholm</cp:lastModifiedBy>
  <cp:revision>4</cp:revision>
  <dcterms:created xsi:type="dcterms:W3CDTF">2021-11-25T12:20:26Z</dcterms:created>
  <dcterms:modified xsi:type="dcterms:W3CDTF">2022-03-03T09:11:16Z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a6cde5-7839-4ec4-8d8e-c07bb763d4d9_Enabled">
    <vt:lpwstr>true</vt:lpwstr>
  </property>
  <property fmtid="{D5CDD505-2E9C-101B-9397-08002B2CF9AE}" pid="3" name="MSIP_Label_74a6cde5-7839-4ec4-8d8e-c07bb763d4d9_SetDate">
    <vt:lpwstr>2021-11-25T12:29:37Z</vt:lpwstr>
  </property>
  <property fmtid="{D5CDD505-2E9C-101B-9397-08002B2CF9AE}" pid="4" name="MSIP_Label_74a6cde5-7839-4ec4-8d8e-c07bb763d4d9_Method">
    <vt:lpwstr>Privileged</vt:lpwstr>
  </property>
  <property fmtid="{D5CDD505-2E9C-101B-9397-08002B2CF9AE}" pid="5" name="MSIP_Label_74a6cde5-7839-4ec4-8d8e-c07bb763d4d9_Name">
    <vt:lpwstr>Public</vt:lpwstr>
  </property>
  <property fmtid="{D5CDD505-2E9C-101B-9397-08002B2CF9AE}" pid="6" name="MSIP_Label_74a6cde5-7839-4ec4-8d8e-c07bb763d4d9_SiteId">
    <vt:lpwstr>3c41b599-f42e-41c3-b837-b8a13451b079</vt:lpwstr>
  </property>
  <property fmtid="{D5CDD505-2E9C-101B-9397-08002B2CF9AE}" pid="7" name="MSIP_Label_74a6cde5-7839-4ec4-8d8e-c07bb763d4d9_ActionId">
    <vt:lpwstr>7c749932-66bb-4ee2-8afc-96fda657323a</vt:lpwstr>
  </property>
  <property fmtid="{D5CDD505-2E9C-101B-9397-08002B2CF9AE}" pid="8" name="MSIP_Label_74a6cde5-7839-4ec4-8d8e-c07bb763d4d9_ContentBits">
    <vt:lpwstr>0</vt:lpwstr>
  </property>
</Properties>
</file>