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3" r:id="rId2"/>
    <p:sldId id="276" r:id="rId3"/>
    <p:sldId id="259" r:id="rId4"/>
    <p:sldId id="258" r:id="rId5"/>
    <p:sldId id="267" r:id="rId6"/>
    <p:sldId id="297" r:id="rId7"/>
    <p:sldId id="264" r:id="rId8"/>
    <p:sldId id="263" r:id="rId9"/>
    <p:sldId id="273" r:id="rId10"/>
    <p:sldId id="296" r:id="rId11"/>
    <p:sldId id="265" r:id="rId12"/>
    <p:sldId id="266" r:id="rId13"/>
    <p:sldId id="298" r:id="rId14"/>
    <p:sldId id="284" r:id="rId15"/>
    <p:sldId id="275" r:id="rId16"/>
    <p:sldId id="260" r:id="rId17"/>
    <p:sldId id="283" r:id="rId18"/>
    <p:sldId id="261" r:id="rId19"/>
    <p:sldId id="270" r:id="rId20"/>
    <p:sldId id="299" r:id="rId21"/>
    <p:sldId id="288" r:id="rId22"/>
    <p:sldId id="274" r:id="rId23"/>
    <p:sldId id="280" r:id="rId24"/>
    <p:sldId id="285" r:id="rId25"/>
    <p:sldId id="289" r:id="rId26"/>
    <p:sldId id="290" r:id="rId27"/>
    <p:sldId id="281" r:id="rId28"/>
    <p:sldId id="286" r:id="rId29"/>
    <p:sldId id="295" r:id="rId30"/>
    <p:sldId id="271" r:id="rId31"/>
    <p:sldId id="292" r:id="rId3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4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i\Desktop\Samlet\Sea%20Change\Lesson%20plan%202%20-%20The%20invasion%20of%20an%20alien%20fish\Experimental%20data%20with%20examples%20-%20alien%20fish%20invasion%20(teachers%20version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Change in AS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Sheet1!$L$12</c:f>
              <c:strCache>
                <c:ptCount val="1"/>
                <c:pt idx="0">
                  <c:v>AS 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Sheet1!$I$13:$I$18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</c:numCache>
            </c:numRef>
          </c:cat>
          <c:val>
            <c:numRef>
              <c:f>Sheet1!$L$13:$L$18</c:f>
              <c:numCache>
                <c:formatCode>General</c:formatCode>
                <c:ptCount val="6"/>
                <c:pt idx="0">
                  <c:v>285.83750000000003</c:v>
                </c:pt>
                <c:pt idx="1">
                  <c:v>310.36749999999995</c:v>
                </c:pt>
                <c:pt idx="2">
                  <c:v>293.10124999999999</c:v>
                </c:pt>
                <c:pt idx="3">
                  <c:v>291.77875</c:v>
                </c:pt>
                <c:pt idx="4">
                  <c:v>236.50375000000003</c:v>
                </c:pt>
                <c:pt idx="5">
                  <c:v>214.50874999999999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9C-4B0D-9F67-16EEFF288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076480"/>
        <c:axId val="436073200"/>
      </c:barChart>
      <c:catAx>
        <c:axId val="436076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Salinity (PSU)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36073200"/>
        <c:crosses val="autoZero"/>
        <c:auto val="1"/>
        <c:lblAlgn val="ctr"/>
        <c:lblOffset val="100"/>
        <c:noMultiLvlLbl val="0"/>
      </c:catAx>
      <c:valAx>
        <c:axId val="436073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mg Oxygen</a:t>
                </a:r>
                <a:r>
                  <a:rPr lang="da-DK" baseline="0"/>
                  <a:t> per kg per hour</a:t>
                </a:r>
                <a:endParaRPr lang="da-DK"/>
              </a:p>
            </c:rich>
          </c:tx>
          <c:layout>
            <c:manualLayout>
              <c:xMode val="edge"/>
              <c:yMode val="edge"/>
              <c:x val="1.6666666666666666E-2"/>
              <c:y val="0.199841790609507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3607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3390476" cy="378095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12AEE-740B-4F3B-B49D-FCF293650928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813DC-379D-4EED-AE5A-7503C7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72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90E5C-B64B-4670-A200-DA0B23419A8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EF4B3-8D48-4BFD-9293-F1BAE173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5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176038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Credit: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Bláha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Kouba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Drozd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 (2015) Upstream expansion of round goby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Neogobius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Melanostomus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first record in the upper reaches of the Elbe river. Knowledge and Management of Aquatic Ecosystems. 416, 32. 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EF4B3-8D48-4BFD-9293-F1BAE1738E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6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what salinity 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EF4B3-8D48-4BFD-9293-F1BAE1738E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9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what salinity 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EF4B3-8D48-4BFD-9293-F1BAE1738E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59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what salinity 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EF4B3-8D48-4BFD-9293-F1BAE1738E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9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EF4B3-8D48-4BFD-9293-F1BAE1738E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06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Behrens J. W., van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Christensen E. A. F. (2017) Evaluating dispersal potential of an invasive fish by the use of aerobic scope and osmoregulation capacity.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12(4): e0176038.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https://doi.org/10.1371/journal.pone.0176038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EF4B3-8D48-4BFD-9293-F1BAE1738E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8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1A1-2268-4F37-9A80-0385B194FABE}" type="datetimeFigureOut">
              <a:rPr lang="da-DK" smtClean="0"/>
              <a:t>10-08-2018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2694-DFBE-4CA2-86A0-12944D374F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129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1A1-2268-4F37-9A80-0385B194FABE}" type="datetimeFigureOut">
              <a:rPr lang="da-DK" smtClean="0"/>
              <a:t>10-08-2018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2694-DFBE-4CA2-86A0-12944D374F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567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1A1-2268-4F37-9A80-0385B194FABE}" type="datetimeFigureOut">
              <a:rPr lang="da-DK" smtClean="0"/>
              <a:t>10-08-2018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2694-DFBE-4CA2-86A0-12944D374F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119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1A1-2268-4F37-9A80-0385B194FABE}" type="datetimeFigureOut">
              <a:rPr lang="da-DK" smtClean="0"/>
              <a:t>10-08-2018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2694-DFBE-4CA2-86A0-12944D374F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26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1A1-2268-4F37-9A80-0385B194FABE}" type="datetimeFigureOut">
              <a:rPr lang="da-DK" smtClean="0"/>
              <a:t>10-08-2018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2694-DFBE-4CA2-86A0-12944D374F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587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1A1-2268-4F37-9A80-0385B194FABE}" type="datetimeFigureOut">
              <a:rPr lang="da-DK" smtClean="0"/>
              <a:t>10-08-2018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2694-DFBE-4CA2-86A0-12944D374F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530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1A1-2268-4F37-9A80-0385B194FABE}" type="datetimeFigureOut">
              <a:rPr lang="da-DK" smtClean="0"/>
              <a:t>10-08-2018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2694-DFBE-4CA2-86A0-12944D374F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228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1A1-2268-4F37-9A80-0385B194FABE}" type="datetimeFigureOut">
              <a:rPr lang="da-DK" smtClean="0"/>
              <a:t>10-08-2018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2694-DFBE-4CA2-86A0-12944D374F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57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1A1-2268-4F37-9A80-0385B194FABE}" type="datetimeFigureOut">
              <a:rPr lang="da-DK" smtClean="0"/>
              <a:t>10-08-2018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2694-DFBE-4CA2-86A0-12944D374F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96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1A1-2268-4F37-9A80-0385B194FABE}" type="datetimeFigureOut">
              <a:rPr lang="da-DK" smtClean="0"/>
              <a:t>10-08-2018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2694-DFBE-4CA2-86A0-12944D374F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947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1A1-2268-4F37-9A80-0385B194FABE}" type="datetimeFigureOut">
              <a:rPr lang="da-DK" smtClean="0"/>
              <a:t>10-08-2018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2694-DFBE-4CA2-86A0-12944D374F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540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21A1-2268-4F37-9A80-0385B194FABE}" type="datetimeFigureOut">
              <a:rPr lang="da-DK" smtClean="0"/>
              <a:t>10-08-2018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62694-DFBE-4CA2-86A0-12944D374F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978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dmaps.org/florida/distribution/viewmap.cfm?sub=2046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g"/><Relationship Id="rId3" Type="http://schemas.openxmlformats.org/officeDocument/2006/relationships/hyperlink" Target="mailto:aqua@aqua.dtu.dk" TargetMode="External"/><Relationship Id="rId7" Type="http://schemas.openxmlformats.org/officeDocument/2006/relationships/image" Target="../media/image22.png"/><Relationship Id="rId12" Type="http://schemas.openxmlformats.org/officeDocument/2006/relationships/image" Target="../media/image26.jpg"/><Relationship Id="rId2" Type="http://schemas.openxmlformats.org/officeDocument/2006/relationships/hyperlink" Target="mailto:chrii@aqua.dtu.d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CSd7pgvOV3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33" y="4228074"/>
            <a:ext cx="1968961" cy="999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32" y="4156620"/>
            <a:ext cx="910178" cy="107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22" y="6047071"/>
            <a:ext cx="3733472" cy="582863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 rot="5400000">
            <a:off x="5447211" y="96938"/>
            <a:ext cx="1136469" cy="107637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87829" y="483326"/>
            <a:ext cx="10855234" cy="2299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50433" y="836115"/>
            <a:ext cx="9144000" cy="11375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500" b="1" dirty="0" smtClean="0"/>
              <a:t>Invasion </a:t>
            </a:r>
            <a:r>
              <a:rPr lang="en-US" sz="7500" b="1" dirty="0" err="1" smtClean="0"/>
              <a:t>af</a:t>
            </a:r>
            <a:r>
              <a:rPr lang="en-US" sz="7500" b="1" dirty="0" smtClean="0"/>
              <a:t> </a:t>
            </a:r>
            <a:r>
              <a:rPr lang="en-US" sz="7500" b="1" dirty="0" err="1" smtClean="0"/>
              <a:t>fisk</a:t>
            </a:r>
            <a:endParaRPr lang="en-US" sz="7500" b="1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063369" y="2085695"/>
            <a:ext cx="100187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Et </a:t>
            </a:r>
            <a:r>
              <a:rPr lang="en-US" sz="1700" dirty="0" err="1" smtClean="0"/>
              <a:t>undervisningsforløb</a:t>
            </a:r>
            <a:r>
              <a:rPr lang="en-US" sz="1700" dirty="0" smtClean="0"/>
              <a:t> </a:t>
            </a:r>
            <a:r>
              <a:rPr lang="en-US" sz="1700" dirty="0" err="1" smtClean="0"/>
              <a:t>udviklet</a:t>
            </a:r>
            <a:r>
              <a:rPr lang="en-US" sz="1700" dirty="0" smtClean="0"/>
              <a:t> for </a:t>
            </a:r>
            <a:r>
              <a:rPr lang="en-US" sz="1700" b="1" dirty="0" smtClean="0"/>
              <a:t>EU </a:t>
            </a:r>
            <a:r>
              <a:rPr lang="en-US" sz="1700" b="1" dirty="0" err="1" smtClean="0"/>
              <a:t>projektet</a:t>
            </a:r>
            <a:r>
              <a:rPr lang="en-US" sz="1700" b="1" dirty="0" smtClean="0"/>
              <a:t> Sea Change </a:t>
            </a:r>
            <a:r>
              <a:rPr lang="en-US" sz="1700" dirty="0" err="1" smtClean="0"/>
              <a:t>af</a:t>
            </a:r>
            <a:r>
              <a:rPr lang="en-US" sz="1700" dirty="0" smtClean="0"/>
              <a:t> </a:t>
            </a:r>
            <a:r>
              <a:rPr lang="en-US" sz="1700" b="1" dirty="0" smtClean="0"/>
              <a:t>DTU Aqua </a:t>
            </a:r>
            <a:r>
              <a:rPr lang="en-US" sz="1700" dirty="0" err="1" smtClean="0"/>
              <a:t>og</a:t>
            </a:r>
            <a:r>
              <a:rPr lang="en-US" sz="1700" dirty="0" smtClean="0"/>
              <a:t> </a:t>
            </a:r>
            <a:r>
              <a:rPr lang="en-US" sz="1700" b="1" dirty="0" smtClean="0"/>
              <a:t>Copenhagen International School </a:t>
            </a:r>
            <a:endParaRPr lang="en-US" sz="17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01" y="4260589"/>
            <a:ext cx="2658065" cy="8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254" y="42867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Relation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b="1" dirty="0" smtClean="0"/>
              <a:t>FNs </a:t>
            </a:r>
            <a:r>
              <a:rPr lang="en-US" b="1" dirty="0" err="1" smtClean="0"/>
              <a:t>verdensmål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2719" y="4278803"/>
            <a:ext cx="4831081" cy="2438400"/>
          </a:xfrm>
          <a:solidFill>
            <a:srgbClr val="92D050"/>
          </a:solidFill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da-DK" b="1" dirty="0" smtClean="0"/>
              <a:t>Mål </a:t>
            </a:r>
            <a:r>
              <a:rPr lang="da-DK" b="1" dirty="0"/>
              <a:t>15: Beskytte, genoprette og støtte bæredygtig brug af økosystemer på land, bekæmpe ørkendannelse, standse udpining af jorden og tab af biodiversitet</a:t>
            </a:r>
          </a:p>
          <a:p>
            <a:pPr>
              <a:lnSpc>
                <a:spcPct val="170000"/>
              </a:lnSpc>
            </a:pPr>
            <a:r>
              <a:rPr lang="da-DK" dirty="0"/>
              <a:t>Delmål 15.8: Inden 2020 skal der introduceres foranstaltninger for at forhindre indførelsen og væsentligt begrænses indvirkningen af </a:t>
            </a:r>
            <a:r>
              <a:rPr lang="da-DK" u="sng" dirty="0"/>
              <a:t>invasive arter </a:t>
            </a:r>
            <a:r>
              <a:rPr lang="da-DK" dirty="0"/>
              <a:t>på land- og i vandøkosystemer, og der </a:t>
            </a:r>
            <a:r>
              <a:rPr lang="da-DK" u="sng" dirty="0"/>
              <a:t>skal kontrolles eller udryddes </a:t>
            </a:r>
            <a:r>
              <a:rPr lang="da-DK" dirty="0"/>
              <a:t>de prioriterede arter</a:t>
            </a:r>
            <a:r>
              <a:rPr lang="da-DK" dirty="0" smtClean="0"/>
              <a:t>.</a:t>
            </a:r>
            <a:endParaRPr lang="da-DK" dirty="0"/>
          </a:p>
        </p:txBody>
      </p:sp>
      <p:pic>
        <p:nvPicPr>
          <p:cNvPr id="4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1" y="1616382"/>
            <a:ext cx="3041845" cy="18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286548"/>
            <a:ext cx="4831081" cy="2157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da-DK" b="1" dirty="0" smtClean="0"/>
              <a:t>Mål 14: Bevare og sikre bæredygtig brug af verdens have og deres ressourcer</a:t>
            </a:r>
          </a:p>
          <a:p>
            <a:pPr>
              <a:lnSpc>
                <a:spcPct val="170000"/>
              </a:lnSpc>
            </a:pPr>
            <a:r>
              <a:rPr lang="da-DK" dirty="0" smtClean="0"/>
              <a:t>Delmål 14.2: Inden 2020 skal hav- og kystnære økosystemer beskyttes og forvaltes bæredygtigt for at </a:t>
            </a:r>
            <a:r>
              <a:rPr lang="da-DK" u="sng" dirty="0" smtClean="0"/>
              <a:t>undgå væsentlige negative indvirkninger</a:t>
            </a:r>
            <a:r>
              <a:rPr lang="da-DK" dirty="0" smtClean="0"/>
              <a:t>, bl.a. ved at styrke deres modstandskraft og ved at </a:t>
            </a:r>
            <a:r>
              <a:rPr lang="da-DK" u="sng" dirty="0" smtClean="0"/>
              <a:t>genoprette dem </a:t>
            </a:r>
            <a:r>
              <a:rPr lang="da-DK" dirty="0" smtClean="0"/>
              <a:t>for at opnå sunde og produktive have.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766560" y="3629535"/>
            <a:ext cx="304800" cy="52832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796000">
            <a:off x="5693681" y="3629535"/>
            <a:ext cx="304800" cy="5283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0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kan man undgå spredningen af ikke-</a:t>
            </a:r>
            <a:r>
              <a:rPr lang="da-DK" dirty="0" err="1" smtClean="0"/>
              <a:t>hjemmhørende</a:t>
            </a:r>
            <a:r>
              <a:rPr lang="da-DK" dirty="0" smtClean="0"/>
              <a:t> arter?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246079" cy="4812681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da-DK" sz="1800" b="1" dirty="0" smtClean="0"/>
              <a:t>Afværgende handlinger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arenR"/>
            </a:pPr>
            <a:r>
              <a:rPr lang="da-DK" sz="1800" dirty="0" smtClean="0"/>
              <a:t>Lav lovgivning der reducerer risikoen for spredning af arter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arenR"/>
            </a:pPr>
            <a:r>
              <a:rPr lang="da-DK" sz="1800" dirty="0" smtClean="0"/>
              <a:t>Overvåg miljøet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arenR"/>
            </a:pPr>
            <a:r>
              <a:rPr lang="da-DK" sz="1800" dirty="0" smtClean="0"/>
              <a:t>Lav et indrapporteringssystem </a:t>
            </a:r>
          </a:p>
          <a:p>
            <a:pPr marL="0" indent="0">
              <a:lnSpc>
                <a:spcPct val="170000"/>
              </a:lnSpc>
              <a:buNone/>
            </a:pPr>
            <a:endParaRPr lang="da-DK" sz="18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da-DK" sz="1800" b="1" dirty="0" smtClean="0"/>
              <a:t>Eksempel på et online indrapporteringssystem</a:t>
            </a:r>
            <a:endParaRPr lang="da-DK" sz="1800" b="1" dirty="0"/>
          </a:p>
          <a:p>
            <a:pPr marL="0" indent="0">
              <a:lnSpc>
                <a:spcPct val="170000"/>
              </a:lnSpc>
              <a:buNone/>
            </a:pPr>
            <a:r>
              <a:rPr lang="da-DK" sz="1800" dirty="0" smtClean="0"/>
              <a:t>Check online kortet ID for den burmesiske </a:t>
            </a:r>
            <a:r>
              <a:rPr lang="da-DK" sz="1800" dirty="0" smtClean="0"/>
              <a:t>pyton</a:t>
            </a:r>
            <a:r>
              <a:rPr lang="da-DK" sz="1800" dirty="0" smtClean="0"/>
              <a:t>, der er </a:t>
            </a:r>
            <a:r>
              <a:rPr lang="da-DK" sz="1800" dirty="0" err="1" smtClean="0"/>
              <a:t>invasiv</a:t>
            </a:r>
            <a:r>
              <a:rPr lang="da-DK" sz="1800" dirty="0" smtClean="0"/>
              <a:t> i Florida i USA </a:t>
            </a:r>
            <a:r>
              <a:rPr lang="da-DK" sz="1800" dirty="0" smtClean="0">
                <a:hlinkClick r:id="rId2"/>
              </a:rPr>
              <a:t>https</a:t>
            </a:r>
            <a:r>
              <a:rPr lang="da-DK" sz="1800" dirty="0">
                <a:hlinkClick r:id="rId2"/>
              </a:rPr>
              <a:t>://</a:t>
            </a:r>
            <a:r>
              <a:rPr lang="da-DK" sz="1800" dirty="0" smtClean="0">
                <a:hlinkClick r:id="rId2"/>
              </a:rPr>
              <a:t>www.eddmaps.org/florida/distribution/viewmap.cfm?sub=20461</a:t>
            </a:r>
            <a:endParaRPr lang="da-DK" sz="1800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19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31557" cy="1325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Hvad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/>
              <a:t> </a:t>
            </a:r>
            <a:r>
              <a:rPr lang="en-US" dirty="0" smtClean="0"/>
              <a:t>man </a:t>
            </a:r>
            <a:r>
              <a:rPr lang="en-US" dirty="0" err="1" smtClean="0"/>
              <a:t>gøre</a:t>
            </a:r>
            <a:r>
              <a:rPr lang="en-US" dirty="0" smtClean="0"/>
              <a:t> </a:t>
            </a:r>
            <a:r>
              <a:rPr lang="en-US" dirty="0" err="1" smtClean="0"/>
              <a:t>når</a:t>
            </a:r>
            <a:r>
              <a:rPr lang="en-US" dirty="0" smtClean="0"/>
              <a:t> </a:t>
            </a:r>
            <a:r>
              <a:rPr lang="en-US" dirty="0" err="1" smtClean="0"/>
              <a:t>ikke-hjemmehørende</a:t>
            </a:r>
            <a:r>
              <a:rPr lang="en-US" dirty="0" smtClean="0"/>
              <a:t> </a:t>
            </a:r>
            <a:r>
              <a:rPr lang="en-US" dirty="0" err="1" smtClean="0"/>
              <a:t>arter</a:t>
            </a:r>
            <a:r>
              <a:rPr lang="en-US" dirty="0" smtClean="0"/>
              <a:t> </a:t>
            </a:r>
            <a:r>
              <a:rPr lang="en-US" dirty="0" err="1" smtClean="0"/>
              <a:t>allerede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begyndt</a:t>
            </a:r>
            <a:r>
              <a:rPr lang="en-US" dirty="0" smtClean="0"/>
              <a:t> at </a:t>
            </a:r>
            <a:r>
              <a:rPr lang="en-US" dirty="0" err="1" smtClean="0"/>
              <a:t>sprede</a:t>
            </a:r>
            <a:r>
              <a:rPr lang="en-US" dirty="0" smtClean="0"/>
              <a:t> sig?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6929"/>
            <a:ext cx="10631556" cy="432429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a-DK" sz="2600" dirty="0" smtClean="0"/>
              <a:t>Evaluer spredningspotentialet for arten</a:t>
            </a:r>
          </a:p>
          <a:p>
            <a:pPr marL="0" indent="0" algn="ctr">
              <a:lnSpc>
                <a:spcPct val="150000"/>
              </a:lnSpc>
              <a:buNone/>
            </a:pPr>
            <a:endParaRPr lang="da-DK" sz="2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a-DK" sz="2600" dirty="0" smtClean="0"/>
              <a:t>Lav en prognose for hvor slem effekten vil være på økosystemer og økonomi</a:t>
            </a:r>
          </a:p>
          <a:p>
            <a:pPr marL="0" indent="0">
              <a:lnSpc>
                <a:spcPct val="150000"/>
              </a:lnSpc>
              <a:buNone/>
            </a:pPr>
            <a:endParaRPr lang="da-DK" sz="26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da-DK" sz="2600" dirty="0" smtClean="0"/>
              <a:t>Beslut hvordan den eventuelle invasion skal håndteres</a:t>
            </a:r>
          </a:p>
          <a:p>
            <a:pPr marL="0" indent="0">
              <a:lnSpc>
                <a:spcPct val="150000"/>
              </a:lnSpc>
              <a:buNone/>
            </a:pPr>
            <a:endParaRPr lang="da-DK" sz="2600" dirty="0"/>
          </a:p>
        </p:txBody>
      </p:sp>
      <p:sp>
        <p:nvSpPr>
          <p:cNvPr id="4" name="Down Arrow 3"/>
          <p:cNvSpPr/>
          <p:nvPr/>
        </p:nvSpPr>
        <p:spPr>
          <a:xfrm>
            <a:off x="5793179" y="2885704"/>
            <a:ext cx="605641" cy="66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Down Arrow 4"/>
          <p:cNvSpPr/>
          <p:nvPr/>
        </p:nvSpPr>
        <p:spPr>
          <a:xfrm>
            <a:off x="5793179" y="4429497"/>
            <a:ext cx="605641" cy="66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59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31557" cy="1325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Hvad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/>
              <a:t> </a:t>
            </a:r>
            <a:r>
              <a:rPr lang="en-US" dirty="0" smtClean="0"/>
              <a:t>man </a:t>
            </a:r>
            <a:r>
              <a:rPr lang="en-US" dirty="0" err="1" smtClean="0"/>
              <a:t>gøre</a:t>
            </a:r>
            <a:r>
              <a:rPr lang="en-US" dirty="0" smtClean="0"/>
              <a:t> </a:t>
            </a:r>
            <a:r>
              <a:rPr lang="en-US" dirty="0" err="1" smtClean="0"/>
              <a:t>når</a:t>
            </a:r>
            <a:r>
              <a:rPr lang="en-US" dirty="0" smtClean="0"/>
              <a:t> </a:t>
            </a:r>
            <a:r>
              <a:rPr lang="en-US" dirty="0" err="1" smtClean="0"/>
              <a:t>ikke-hjemmehørende</a:t>
            </a:r>
            <a:r>
              <a:rPr lang="en-US" dirty="0" smtClean="0"/>
              <a:t> </a:t>
            </a:r>
            <a:r>
              <a:rPr lang="en-US" dirty="0" err="1" smtClean="0"/>
              <a:t>arter</a:t>
            </a:r>
            <a:r>
              <a:rPr lang="en-US" dirty="0" smtClean="0"/>
              <a:t> </a:t>
            </a:r>
            <a:r>
              <a:rPr lang="en-US" dirty="0" err="1" smtClean="0"/>
              <a:t>allerede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begyndt</a:t>
            </a:r>
            <a:r>
              <a:rPr lang="en-US" dirty="0" smtClean="0"/>
              <a:t> at </a:t>
            </a:r>
            <a:r>
              <a:rPr lang="en-US" dirty="0" err="1" smtClean="0"/>
              <a:t>sprede</a:t>
            </a:r>
            <a:r>
              <a:rPr lang="en-US" dirty="0" smtClean="0"/>
              <a:t> sig?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6929"/>
            <a:ext cx="10631556" cy="432429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a-DK" sz="2600" dirty="0" smtClean="0"/>
              <a:t>Evaluer spredningspotentialet for arten</a:t>
            </a:r>
          </a:p>
          <a:p>
            <a:pPr marL="0" indent="0" algn="ctr">
              <a:lnSpc>
                <a:spcPct val="150000"/>
              </a:lnSpc>
              <a:buNone/>
            </a:pPr>
            <a:endParaRPr lang="da-DK" sz="2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a-DK" sz="2600" dirty="0" smtClean="0"/>
              <a:t>Lav en prognose for hvor slem effekten vil være på økosystemer og økonomi</a:t>
            </a:r>
          </a:p>
          <a:p>
            <a:pPr marL="0" indent="0">
              <a:lnSpc>
                <a:spcPct val="150000"/>
              </a:lnSpc>
              <a:buNone/>
            </a:pPr>
            <a:endParaRPr lang="da-DK" sz="26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da-DK" sz="2600" dirty="0" smtClean="0"/>
              <a:t>Beslut hvordan den eventuelle invasion skal håndteres</a:t>
            </a:r>
          </a:p>
          <a:p>
            <a:pPr marL="0" indent="0">
              <a:lnSpc>
                <a:spcPct val="150000"/>
              </a:lnSpc>
              <a:buNone/>
            </a:pPr>
            <a:endParaRPr lang="da-DK" sz="2600" dirty="0"/>
          </a:p>
        </p:txBody>
      </p:sp>
      <p:sp>
        <p:nvSpPr>
          <p:cNvPr id="4" name="Down Arrow 3"/>
          <p:cNvSpPr/>
          <p:nvPr/>
        </p:nvSpPr>
        <p:spPr>
          <a:xfrm>
            <a:off x="5793179" y="2885704"/>
            <a:ext cx="605641" cy="66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Down Arrow 4"/>
          <p:cNvSpPr/>
          <p:nvPr/>
        </p:nvSpPr>
        <p:spPr>
          <a:xfrm>
            <a:off x="5793179" y="4429497"/>
            <a:ext cx="605641" cy="66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Down Arrow 5"/>
          <p:cNvSpPr/>
          <p:nvPr/>
        </p:nvSpPr>
        <p:spPr>
          <a:xfrm rot="5400000">
            <a:off x="9130490" y="2136552"/>
            <a:ext cx="605641" cy="66501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008705" y="2166240"/>
            <a:ext cx="2027582" cy="605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94075" y="2184983"/>
            <a:ext cx="1863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Vores</a:t>
            </a:r>
            <a:r>
              <a:rPr lang="en-US" sz="2800" dirty="0" smtClean="0"/>
              <a:t> </a:t>
            </a:r>
            <a:r>
              <a:rPr lang="en-US" sz="2800" dirty="0" err="1" smtClean="0"/>
              <a:t>fokus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48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4616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Case: </a:t>
            </a:r>
            <a:r>
              <a:rPr lang="en-US" sz="4000" dirty="0" smtClean="0"/>
              <a:t>Den invasive </a:t>
            </a:r>
            <a:r>
              <a:rPr lang="en-US" sz="4000" dirty="0" err="1" smtClean="0"/>
              <a:t>sortmundede</a:t>
            </a:r>
            <a:r>
              <a:rPr lang="en-US" sz="4000" dirty="0" smtClean="0"/>
              <a:t> </a:t>
            </a:r>
            <a:r>
              <a:rPr lang="en-US" sz="4000" dirty="0" err="1" smtClean="0"/>
              <a:t>kutling</a:t>
            </a:r>
            <a:r>
              <a:rPr lang="en-US" sz="4000" dirty="0" smtClean="0"/>
              <a:t> </a:t>
            </a:r>
            <a:r>
              <a:rPr lang="en-US" sz="4000" dirty="0" err="1" smtClean="0"/>
              <a:t>i</a:t>
            </a:r>
            <a:r>
              <a:rPr lang="en-US" sz="4000" dirty="0" smtClean="0"/>
              <a:t> </a:t>
            </a:r>
            <a:r>
              <a:rPr lang="en-US" sz="4000" dirty="0" err="1" smtClean="0"/>
              <a:t>Østersøen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617" y="1612789"/>
            <a:ext cx="5507079" cy="480377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 smtClean="0"/>
              <a:t>Den </a:t>
            </a:r>
            <a:r>
              <a:rPr lang="en-US" sz="1800" b="1" dirty="0" err="1" smtClean="0"/>
              <a:t>sortmundede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kutlings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biologi</a:t>
            </a:r>
            <a:endParaRPr lang="en-US" sz="1800" b="1" dirty="0" smtClean="0"/>
          </a:p>
          <a:p>
            <a:pPr>
              <a:lnSpc>
                <a:spcPct val="150000"/>
              </a:lnSpc>
            </a:pPr>
            <a:r>
              <a:rPr lang="en-US" sz="1800" dirty="0" err="1" smtClean="0"/>
              <a:t>Nåede</a:t>
            </a:r>
            <a:r>
              <a:rPr lang="en-US" sz="1800" dirty="0" smtClean="0"/>
              <a:t> </a:t>
            </a:r>
            <a:r>
              <a:rPr lang="en-US" sz="1800" dirty="0" err="1" smtClean="0"/>
              <a:t>Østersøen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1990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en</a:t>
            </a:r>
            <a:r>
              <a:rPr lang="en-US" sz="1800" dirty="0" smtClean="0"/>
              <a:t> </a:t>
            </a:r>
            <a:r>
              <a:rPr lang="en-US" sz="1800" dirty="0" err="1" smtClean="0"/>
              <a:t>lille</a:t>
            </a:r>
            <a:r>
              <a:rPr lang="en-US" sz="1800" dirty="0" smtClean="0"/>
              <a:t> </a:t>
            </a:r>
            <a:r>
              <a:rPr lang="en-US" sz="1800" dirty="0" err="1" smtClean="0"/>
              <a:t>bundlevende</a:t>
            </a:r>
            <a:r>
              <a:rPr lang="en-US" sz="1800" dirty="0" smtClean="0"/>
              <a:t> </a:t>
            </a:r>
            <a:r>
              <a:rPr lang="en-US" sz="1800" dirty="0" err="1" smtClean="0"/>
              <a:t>fisk</a:t>
            </a:r>
            <a:endParaRPr lang="en-US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 err="1" smtClean="0"/>
              <a:t>Dokumenteret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effekt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af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sortmundede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kutlinger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Østersøen</a:t>
            </a:r>
            <a:r>
              <a:rPr lang="en-US" sz="1800" b="1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 err="1" smtClean="0"/>
              <a:t>Ændrer</a:t>
            </a:r>
            <a:r>
              <a:rPr lang="en-US" sz="1800" dirty="0" smtClean="0"/>
              <a:t> den </a:t>
            </a:r>
            <a:r>
              <a:rPr lang="en-US" sz="1800" dirty="0" err="1" smtClean="0"/>
              <a:t>lokale</a:t>
            </a:r>
            <a:r>
              <a:rPr lang="en-US" sz="1800" dirty="0" smtClean="0"/>
              <a:t> </a:t>
            </a:r>
            <a:r>
              <a:rPr lang="en-US" sz="1800" dirty="0" err="1" smtClean="0"/>
              <a:t>biodiversitet</a:t>
            </a:r>
            <a:r>
              <a:rPr lang="en-US" sz="1800" dirty="0" smtClean="0"/>
              <a:t> </a:t>
            </a:r>
            <a:r>
              <a:rPr lang="en-US" sz="1800" dirty="0" err="1" smtClean="0"/>
              <a:t>ved</a:t>
            </a:r>
            <a:r>
              <a:rPr lang="en-US" sz="1800" dirty="0" smtClean="0"/>
              <a:t> at </a:t>
            </a:r>
            <a:r>
              <a:rPr lang="en-US" sz="1800" dirty="0" err="1" smtClean="0"/>
              <a:t>æde</a:t>
            </a:r>
            <a:r>
              <a:rPr lang="en-US" sz="1800" dirty="0" smtClean="0"/>
              <a:t> </a:t>
            </a:r>
            <a:r>
              <a:rPr lang="en-US" sz="1800" dirty="0" err="1" smtClean="0"/>
              <a:t>hjemmehørende</a:t>
            </a:r>
            <a:r>
              <a:rPr lang="en-US" sz="1800" dirty="0" smtClean="0"/>
              <a:t> </a:t>
            </a:r>
            <a:r>
              <a:rPr lang="en-US" sz="1800" dirty="0" err="1" smtClean="0"/>
              <a:t>arter</a:t>
            </a:r>
            <a:r>
              <a:rPr lang="en-US" sz="1800" dirty="0" smtClean="0"/>
              <a:t> </a:t>
            </a:r>
            <a:r>
              <a:rPr lang="en-US" sz="1800" dirty="0" err="1" smtClean="0"/>
              <a:t>og</a:t>
            </a:r>
            <a:r>
              <a:rPr lang="en-US" sz="1800" dirty="0" smtClean="0"/>
              <a:t> </a:t>
            </a:r>
            <a:r>
              <a:rPr lang="en-US" sz="1800" dirty="0" err="1" smtClean="0"/>
              <a:t>konkurrere</a:t>
            </a:r>
            <a:r>
              <a:rPr lang="en-US" sz="1800" dirty="0" smtClean="0"/>
              <a:t> med </a:t>
            </a:r>
            <a:r>
              <a:rPr lang="en-US" sz="1800" dirty="0" err="1" smtClean="0"/>
              <a:t>dem</a:t>
            </a:r>
            <a:r>
              <a:rPr lang="en-US" sz="1800" dirty="0" smtClean="0"/>
              <a:t> om </a:t>
            </a:r>
            <a:r>
              <a:rPr lang="en-US" sz="1800" dirty="0" err="1" smtClean="0"/>
              <a:t>føde</a:t>
            </a:r>
            <a:r>
              <a:rPr lang="en-US" sz="1800" dirty="0" smtClean="0"/>
              <a:t> </a:t>
            </a:r>
            <a:r>
              <a:rPr lang="en-US" sz="1800" dirty="0" err="1" smtClean="0"/>
              <a:t>og</a:t>
            </a:r>
            <a:r>
              <a:rPr lang="en-US" sz="1800" dirty="0" smtClean="0"/>
              <a:t> habitat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/>
              <a:t>Har</a:t>
            </a:r>
            <a:r>
              <a:rPr lang="en-US" sz="1800" dirty="0" smtClean="0"/>
              <a:t> </a:t>
            </a:r>
            <a:r>
              <a:rPr lang="en-US" sz="1800" dirty="0" err="1" smtClean="0"/>
              <a:t>en</a:t>
            </a:r>
            <a:r>
              <a:rPr lang="en-US" sz="1800" dirty="0" smtClean="0"/>
              <a:t> negative </a:t>
            </a:r>
            <a:r>
              <a:rPr lang="en-US" sz="1800" dirty="0" err="1" smtClean="0"/>
              <a:t>økonomisk</a:t>
            </a:r>
            <a:r>
              <a:rPr lang="en-US" sz="1800" dirty="0" smtClean="0"/>
              <a:t> </a:t>
            </a:r>
            <a:r>
              <a:rPr lang="en-US" sz="1800" dirty="0" err="1" smtClean="0"/>
              <a:t>effekter</a:t>
            </a:r>
            <a:r>
              <a:rPr lang="en-US" sz="1800" dirty="0" smtClean="0"/>
              <a:t> </a:t>
            </a:r>
            <a:r>
              <a:rPr lang="en-US" sz="1800" dirty="0" err="1" smtClean="0"/>
              <a:t>på</a:t>
            </a:r>
            <a:r>
              <a:rPr lang="en-US" sz="1800" dirty="0" smtClean="0"/>
              <a:t> </a:t>
            </a:r>
            <a:r>
              <a:rPr lang="en-US" sz="1800" dirty="0" err="1" smtClean="0"/>
              <a:t>reje</a:t>
            </a:r>
            <a:r>
              <a:rPr lang="en-US" sz="1800" dirty="0" smtClean="0"/>
              <a:t>- </a:t>
            </a:r>
            <a:r>
              <a:rPr lang="en-US" sz="1800" dirty="0" err="1" smtClean="0"/>
              <a:t>og</a:t>
            </a:r>
            <a:r>
              <a:rPr lang="en-US" sz="1800" dirty="0" smtClean="0"/>
              <a:t> </a:t>
            </a:r>
            <a:r>
              <a:rPr lang="en-US" sz="1800" dirty="0" err="1" smtClean="0"/>
              <a:t>ålefiskeriet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nogle</a:t>
            </a:r>
            <a:r>
              <a:rPr lang="en-US" sz="1800" dirty="0" smtClean="0"/>
              <a:t> </a:t>
            </a:r>
            <a:r>
              <a:rPr lang="en-US" sz="1800" dirty="0" err="1" smtClean="0"/>
              <a:t>områder</a:t>
            </a:r>
            <a:r>
              <a:rPr lang="en-US" sz="1800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/>
              <a:t>Nogle</a:t>
            </a:r>
            <a:r>
              <a:rPr lang="en-US" sz="1800" dirty="0" smtClean="0"/>
              <a:t> </a:t>
            </a:r>
            <a:r>
              <a:rPr lang="en-US" sz="1800" dirty="0" err="1" smtClean="0"/>
              <a:t>kommercielle</a:t>
            </a:r>
            <a:r>
              <a:rPr lang="en-US" sz="1800" dirty="0" smtClean="0"/>
              <a:t> </a:t>
            </a:r>
            <a:r>
              <a:rPr lang="en-US" sz="1800" dirty="0" err="1" smtClean="0"/>
              <a:t>fisk</a:t>
            </a:r>
            <a:r>
              <a:rPr lang="en-US" sz="1800" dirty="0" smtClean="0"/>
              <a:t> </a:t>
            </a:r>
            <a:r>
              <a:rPr lang="en-US" sz="1800" dirty="0" err="1" smtClean="0"/>
              <a:t>som</a:t>
            </a:r>
            <a:r>
              <a:rPr lang="en-US" sz="1800" dirty="0" smtClean="0"/>
              <a:t> </a:t>
            </a:r>
            <a:r>
              <a:rPr lang="en-US" sz="1800" dirty="0" err="1" smtClean="0"/>
              <a:t>eksempelvis</a:t>
            </a:r>
            <a:r>
              <a:rPr lang="en-US" sz="1800" dirty="0" smtClean="0"/>
              <a:t> </a:t>
            </a:r>
            <a:r>
              <a:rPr lang="en-US" sz="1800" dirty="0" err="1" smtClean="0"/>
              <a:t>torsk</a:t>
            </a:r>
            <a:r>
              <a:rPr lang="en-US" sz="1800" dirty="0" smtClean="0"/>
              <a:t>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tilsyneladende</a:t>
            </a:r>
            <a:r>
              <a:rPr lang="en-US" sz="1800" dirty="0" smtClean="0"/>
              <a:t> </a:t>
            </a:r>
            <a:r>
              <a:rPr lang="en-US" sz="1800" dirty="0" err="1" smtClean="0"/>
              <a:t>begyndt</a:t>
            </a:r>
            <a:r>
              <a:rPr lang="en-US" sz="1800" dirty="0" smtClean="0"/>
              <a:t> at </a:t>
            </a:r>
            <a:r>
              <a:rPr lang="en-US" sz="1800" dirty="0" err="1" smtClean="0"/>
              <a:t>æde</a:t>
            </a:r>
            <a:r>
              <a:rPr lang="en-US" sz="1800" dirty="0" smtClean="0"/>
              <a:t> de </a:t>
            </a:r>
            <a:r>
              <a:rPr lang="en-US" sz="1800" dirty="0" err="1" smtClean="0"/>
              <a:t>sortmundede</a:t>
            </a:r>
            <a:r>
              <a:rPr lang="en-US" sz="1800" dirty="0" smtClean="0"/>
              <a:t> </a:t>
            </a:r>
            <a:r>
              <a:rPr lang="en-US" sz="1800" dirty="0" err="1" smtClean="0"/>
              <a:t>kutlinger</a:t>
            </a:r>
            <a:endParaRPr lang="en-US" sz="1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697" y="1917383"/>
            <a:ext cx="5320119" cy="4328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188" y="6175639"/>
            <a:ext cx="666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400" dirty="0" smtClean="0"/>
              <a:t>Oprindelige (grå) og ikke-oprindelige (røde) udbredelse af sortmundede kutlinger.</a:t>
            </a:r>
          </a:p>
          <a:p>
            <a:pPr>
              <a:lnSpc>
                <a:spcPct val="150000"/>
              </a:lnSpc>
            </a:pPr>
            <a:r>
              <a:rPr lang="da-DK" sz="1400" dirty="0" smtClean="0"/>
              <a:t>Originalt kort af </a:t>
            </a:r>
            <a:r>
              <a:rPr lang="en-US" sz="1400" dirty="0" err="1" smtClean="0"/>
              <a:t>Buiric</a:t>
            </a:r>
            <a:r>
              <a:rPr lang="en-US" sz="1400" dirty="0" smtClean="0"/>
              <a:t> </a:t>
            </a:r>
            <a:r>
              <a:rPr lang="en-US" sz="1400" dirty="0" err="1" smtClean="0"/>
              <a:t>og</a:t>
            </a:r>
            <a:r>
              <a:rPr lang="en-US" sz="1400" dirty="0" smtClean="0"/>
              <a:t> </a:t>
            </a:r>
            <a:r>
              <a:rPr lang="en-US" sz="1400" dirty="0" err="1" smtClean="0"/>
              <a:t>kollegaer</a:t>
            </a:r>
            <a:r>
              <a:rPr lang="en-US" sz="1400" dirty="0" smtClean="0"/>
              <a:t> (2015)</a:t>
            </a:r>
            <a:r>
              <a:rPr lang="da-DK" sz="1400" dirty="0" smtClean="0"/>
              <a:t> </a:t>
            </a:r>
            <a:endParaRPr lang="da-DK" sz="1400" dirty="0"/>
          </a:p>
        </p:txBody>
      </p:sp>
      <p:sp>
        <p:nvSpPr>
          <p:cNvPr id="6" name="Oval 5"/>
          <p:cNvSpPr/>
          <p:nvPr/>
        </p:nvSpPr>
        <p:spPr>
          <a:xfrm>
            <a:off x="8182303" y="2490952"/>
            <a:ext cx="1458311" cy="19706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779522">
            <a:off x="9415954" y="1436591"/>
            <a:ext cx="449318" cy="707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74940" y="3546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500" dirty="0" smtClean="0"/>
              <a:t>Dette case studie: Evaluering af spredningspotentialet for den </a:t>
            </a:r>
            <a:r>
              <a:rPr lang="da-DK" sz="3500" dirty="0" err="1" smtClean="0"/>
              <a:t>invasive</a:t>
            </a:r>
            <a:r>
              <a:rPr lang="da-DK" sz="3500" dirty="0" smtClean="0"/>
              <a:t> sortmundede kutling i Østersøen</a:t>
            </a:r>
            <a:endParaRPr lang="da-DK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7233264" y="1537168"/>
            <a:ext cx="3506908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dirty="0" smtClean="0"/>
              <a:t>Sortmundet kutling</a:t>
            </a:r>
            <a:endParaRPr lang="da-DK" sz="2000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10" y="4676471"/>
            <a:ext cx="1268614" cy="17243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81294" y="4122473"/>
            <a:ext cx="150027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dirty="0" smtClean="0"/>
              <a:t>Forskeren</a:t>
            </a:r>
            <a:endParaRPr lang="da-DK" sz="2000" dirty="0"/>
          </a:p>
        </p:txBody>
      </p:sp>
      <p:sp>
        <p:nvSpPr>
          <p:cNvPr id="14" name="Cloud Callout 13"/>
          <p:cNvSpPr/>
          <p:nvPr/>
        </p:nvSpPr>
        <p:spPr>
          <a:xfrm>
            <a:off x="9107846" y="3983974"/>
            <a:ext cx="2817855" cy="1550552"/>
          </a:xfrm>
          <a:prstGeom prst="cloudCallout">
            <a:avLst>
              <a:gd name="adj1" fmla="val -69754"/>
              <a:gd name="adj2" fmla="val 225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Hvordan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kan</a:t>
            </a:r>
            <a:r>
              <a:rPr lang="en-US" sz="1400" dirty="0" smtClean="0">
                <a:solidFill>
                  <a:schemeClr val="tx1"/>
                </a:solidFill>
              </a:rPr>
              <a:t> vi </a:t>
            </a:r>
            <a:r>
              <a:rPr lang="en-US" sz="1400" dirty="0" err="1" smtClean="0">
                <a:solidFill>
                  <a:schemeClr val="tx1"/>
                </a:solidFill>
              </a:rPr>
              <a:t>evaluere</a:t>
            </a:r>
            <a:r>
              <a:rPr lang="en-US" sz="1400" dirty="0" smtClean="0">
                <a:solidFill>
                  <a:schemeClr val="tx1"/>
                </a:solidFill>
              </a:rPr>
              <a:t> den </a:t>
            </a:r>
            <a:r>
              <a:rPr lang="en-US" sz="1400" dirty="0" err="1" smtClean="0">
                <a:solidFill>
                  <a:schemeClr val="tx1"/>
                </a:solidFill>
              </a:rPr>
              <a:t>sortmundede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kutlings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spredningspotentiale</a:t>
            </a:r>
            <a:r>
              <a:rPr lang="en-US" sz="1400" dirty="0" smtClean="0">
                <a:solidFill>
                  <a:schemeClr val="tx1"/>
                </a:solidFill>
              </a:rPr>
              <a:t>?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5" y="2013326"/>
            <a:ext cx="5394124" cy="43888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4940" y="1556156"/>
            <a:ext cx="666638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dirty="0"/>
              <a:t>H</a:t>
            </a:r>
            <a:r>
              <a:rPr lang="da-DK" sz="2000" dirty="0" smtClean="0"/>
              <a:t>abitat </a:t>
            </a:r>
            <a:endParaRPr lang="da-DK" sz="2000" dirty="0"/>
          </a:p>
        </p:txBody>
      </p:sp>
      <p:sp>
        <p:nvSpPr>
          <p:cNvPr id="2" name="Rectangle 1"/>
          <p:cNvSpPr/>
          <p:nvPr/>
        </p:nvSpPr>
        <p:spPr>
          <a:xfrm>
            <a:off x="830119" y="6350169"/>
            <a:ext cx="12875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800" dirty="0" smtClean="0"/>
              <a:t>Kort af </a:t>
            </a:r>
            <a:r>
              <a:rPr lang="en-US" sz="800" dirty="0" err="1" smtClean="0"/>
              <a:t>Buiric</a:t>
            </a:r>
            <a:r>
              <a:rPr lang="en-US" sz="800" dirty="0" smtClean="0"/>
              <a:t> </a:t>
            </a:r>
            <a:r>
              <a:rPr lang="en-US" sz="800" dirty="0"/>
              <a:t>et al. (2015)</a:t>
            </a:r>
            <a:r>
              <a:rPr lang="da-DK" sz="800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19110" y="3706975"/>
            <a:ext cx="17187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800" dirty="0" smtClean="0"/>
              <a:t>Foto af M. Christoffersen, DTU Aqua </a:t>
            </a:r>
            <a:endParaRPr lang="da-DK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11" y="2007160"/>
            <a:ext cx="2612478" cy="173311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233264" y="6340647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800" dirty="0"/>
              <a:t>F</a:t>
            </a:r>
            <a:r>
              <a:rPr lang="da-DK" sz="800" dirty="0" smtClean="0"/>
              <a:t>oto af DTU Aqua 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2639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ved vi om Østersøen?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80"/>
          <a:stretch/>
        </p:blipFill>
        <p:spPr>
          <a:xfrm>
            <a:off x="7272338" y="2329150"/>
            <a:ext cx="3914193" cy="418583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6149"/>
            <a:ext cx="5335378" cy="3770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682819"/>
            <a:ext cx="5335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et </a:t>
            </a:r>
            <a:r>
              <a:rPr lang="en-US" dirty="0" err="1" smtClean="0"/>
              <a:t>produktivt</a:t>
            </a:r>
            <a:r>
              <a:rPr lang="en-US" dirty="0" smtClean="0"/>
              <a:t> system der </a:t>
            </a:r>
            <a:r>
              <a:rPr lang="en-US" dirty="0" err="1" smtClean="0"/>
              <a:t>leverer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 err="1" smtClean="0"/>
              <a:t>række</a:t>
            </a:r>
            <a:r>
              <a:rPr lang="en-US" dirty="0" smtClean="0"/>
              <a:t> </a:t>
            </a:r>
            <a:r>
              <a:rPr lang="en-US" dirty="0" err="1" smtClean="0"/>
              <a:t>økosystemtjenester</a:t>
            </a:r>
            <a:r>
              <a:rPr lang="en-US" dirty="0" smtClean="0"/>
              <a:t>. </a:t>
            </a:r>
            <a:r>
              <a:rPr lang="en-US" dirty="0" err="1" smtClean="0"/>
              <a:t>Blandt</a:t>
            </a:r>
            <a:r>
              <a:rPr lang="en-US" dirty="0" smtClean="0"/>
              <a:t> de </a:t>
            </a:r>
            <a:r>
              <a:rPr lang="en-US" dirty="0" err="1" smtClean="0"/>
              <a:t>kommerciellt</a:t>
            </a:r>
            <a:r>
              <a:rPr lang="en-US" dirty="0" smtClean="0"/>
              <a:t> </a:t>
            </a:r>
            <a:r>
              <a:rPr lang="en-US" dirty="0" err="1" smtClean="0"/>
              <a:t>fangede</a:t>
            </a:r>
            <a:r>
              <a:rPr lang="en-US" dirty="0" smtClean="0"/>
              <a:t> </a:t>
            </a:r>
            <a:r>
              <a:rPr lang="en-US" dirty="0" err="1" smtClean="0"/>
              <a:t>fiskearter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sild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torsk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82442" y="1630673"/>
            <a:ext cx="5239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Mange </a:t>
            </a:r>
            <a:r>
              <a:rPr lang="en-US" dirty="0" err="1" smtClean="0"/>
              <a:t>organismer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Østersøen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ekskluderet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at </a:t>
            </a:r>
            <a:r>
              <a:rPr lang="en-US" dirty="0" err="1" smtClean="0"/>
              <a:t>kunne</a:t>
            </a:r>
            <a:r>
              <a:rPr lang="en-US" dirty="0" smtClean="0"/>
              <a:t> </a:t>
            </a:r>
            <a:r>
              <a:rPr lang="en-US" dirty="0" err="1" smtClean="0"/>
              <a:t>levere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særlige</a:t>
            </a:r>
            <a:r>
              <a:rPr lang="en-US" dirty="0" smtClean="0"/>
              <a:t> </a:t>
            </a:r>
            <a:r>
              <a:rPr lang="en-US" dirty="0" err="1" smtClean="0"/>
              <a:t>områder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grund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saliniteten </a:t>
            </a: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bunden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90851" y="6376483"/>
            <a:ext cx="3592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800" dirty="0" smtClean="0"/>
              <a:t>Figurer fra </a:t>
            </a:r>
            <a:r>
              <a:rPr lang="da-DK" sz="800" dirty="0"/>
              <a:t>HELCOM: http://stateofthebalticsea.helcom.fi/in-brief/our-baltic-sea/ </a:t>
            </a:r>
          </a:p>
        </p:txBody>
      </p:sp>
    </p:spTree>
    <p:extLst>
      <p:ext uri="{BB962C8B-B14F-4D97-AF65-F5344CB8AC3E}">
        <p14:creationId xmlns:p14="http://schemas.microsoft.com/office/powerpoint/2010/main" val="29999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Effekten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sortmundede</a:t>
            </a:r>
            <a:r>
              <a:rPr lang="en-US" dirty="0" smtClean="0"/>
              <a:t> </a:t>
            </a:r>
            <a:r>
              <a:rPr lang="en-US" dirty="0" err="1" smtClean="0"/>
              <a:t>kutlinger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Østersøens</a:t>
            </a:r>
            <a:r>
              <a:rPr lang="en-US" dirty="0" smtClean="0"/>
              <a:t> </a:t>
            </a:r>
            <a:r>
              <a:rPr lang="en-US" dirty="0" err="1" smtClean="0"/>
              <a:t>økosystem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ved vi om sortmundede kutlinger?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389" y="1838968"/>
            <a:ext cx="5548184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dirty="0" smtClean="0"/>
              <a:t>Den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invasiv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den </a:t>
            </a:r>
            <a:r>
              <a:rPr lang="en-US" sz="1800" dirty="0" err="1" smtClean="0"/>
              <a:t>sydlige</a:t>
            </a:r>
            <a:r>
              <a:rPr lang="en-US" sz="1800" dirty="0" smtClean="0"/>
              <a:t> del </a:t>
            </a:r>
            <a:r>
              <a:rPr lang="en-US" sz="1800" dirty="0" err="1" smtClean="0"/>
              <a:t>af</a:t>
            </a:r>
            <a:r>
              <a:rPr lang="en-US" sz="1800" dirty="0" smtClean="0"/>
              <a:t> </a:t>
            </a:r>
            <a:r>
              <a:rPr lang="en-US" sz="1800" dirty="0" err="1" smtClean="0"/>
              <a:t>Østersøen</a:t>
            </a:r>
            <a:r>
              <a:rPr lang="en-US" sz="1800" dirty="0" smtClean="0"/>
              <a:t> </a:t>
            </a:r>
            <a:r>
              <a:rPr lang="en-US" sz="1800" dirty="0" err="1" smtClean="0"/>
              <a:t>og</a:t>
            </a:r>
            <a:r>
              <a:rPr lang="en-US" sz="1800" dirty="0" smtClean="0"/>
              <a:t> De Store </a:t>
            </a:r>
            <a:r>
              <a:rPr lang="en-US" sz="1800" dirty="0" err="1" smtClean="0"/>
              <a:t>Søer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Nordamerika</a:t>
            </a:r>
            <a:endParaRPr lang="en-US" sz="18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dirty="0" err="1" smtClean="0"/>
              <a:t>Virker</a:t>
            </a:r>
            <a:r>
              <a:rPr lang="en-US" sz="1800" dirty="0" smtClean="0"/>
              <a:t> </a:t>
            </a:r>
            <a:r>
              <a:rPr lang="en-US" sz="1800" dirty="0" err="1" smtClean="0"/>
              <a:t>til</a:t>
            </a:r>
            <a:r>
              <a:rPr lang="en-US" sz="1800" dirty="0" smtClean="0"/>
              <a:t> at </a:t>
            </a:r>
            <a:r>
              <a:rPr lang="en-US" sz="1800" dirty="0" err="1" smtClean="0"/>
              <a:t>foretrække</a:t>
            </a:r>
            <a:r>
              <a:rPr lang="en-US" sz="1800" dirty="0" smtClean="0"/>
              <a:t> </a:t>
            </a:r>
            <a:r>
              <a:rPr lang="en-US" sz="1800" dirty="0" err="1" smtClean="0"/>
              <a:t>fersk</a:t>
            </a:r>
            <a:r>
              <a:rPr lang="en-US" sz="1800" dirty="0" smtClean="0"/>
              <a:t>- </a:t>
            </a:r>
            <a:r>
              <a:rPr lang="en-US" sz="1800" dirty="0" err="1" smtClean="0"/>
              <a:t>og</a:t>
            </a:r>
            <a:r>
              <a:rPr lang="en-US" sz="1800" dirty="0" smtClean="0"/>
              <a:t> </a:t>
            </a:r>
            <a:r>
              <a:rPr lang="en-US" sz="1800" dirty="0" err="1" smtClean="0"/>
              <a:t>brakvand</a:t>
            </a:r>
            <a:endParaRPr lang="en-US" sz="18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dirty="0" err="1" smtClean="0"/>
              <a:t>Hvis</a:t>
            </a:r>
            <a:r>
              <a:rPr lang="en-US" sz="1800" dirty="0" smtClean="0"/>
              <a:t> </a:t>
            </a:r>
            <a:r>
              <a:rPr lang="en-US" sz="1800" dirty="0" err="1" smtClean="0"/>
              <a:t>deres</a:t>
            </a:r>
            <a:r>
              <a:rPr lang="en-US" sz="1800" dirty="0" smtClean="0"/>
              <a:t> </a:t>
            </a:r>
            <a:r>
              <a:rPr lang="en-US" sz="1800" b="1" dirty="0" err="1" smtClean="0"/>
              <a:t>fysiologi</a:t>
            </a:r>
            <a:r>
              <a:rPr lang="en-US" sz="1800" b="1" dirty="0" smtClean="0"/>
              <a:t>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som</a:t>
            </a:r>
            <a:r>
              <a:rPr lang="en-US" sz="1800" dirty="0" smtClean="0"/>
              <a:t> </a:t>
            </a:r>
            <a:r>
              <a:rPr lang="en-US" sz="1800" dirty="0" err="1" smtClean="0"/>
              <a:t>andre</a:t>
            </a:r>
            <a:r>
              <a:rPr lang="en-US" sz="1800" dirty="0" smtClean="0"/>
              <a:t> marine </a:t>
            </a:r>
            <a:r>
              <a:rPr lang="en-US" sz="1800" dirty="0" err="1" smtClean="0"/>
              <a:t>organismer</a:t>
            </a:r>
            <a:r>
              <a:rPr lang="en-US" sz="1800" dirty="0" smtClean="0"/>
              <a:t>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deres</a:t>
            </a:r>
            <a:r>
              <a:rPr lang="en-US" sz="1800" dirty="0" smtClean="0"/>
              <a:t> </a:t>
            </a:r>
            <a:r>
              <a:rPr lang="en-US" sz="1800" dirty="0" err="1" smtClean="0"/>
              <a:t>spredningspotentiale</a:t>
            </a:r>
            <a:r>
              <a:rPr lang="en-US" sz="1800" dirty="0" smtClean="0"/>
              <a:t> </a:t>
            </a:r>
            <a:r>
              <a:rPr lang="en-US" sz="1800" dirty="0" err="1" smtClean="0"/>
              <a:t>måske</a:t>
            </a:r>
            <a:r>
              <a:rPr lang="en-US" sz="1800" dirty="0" smtClean="0"/>
              <a:t> </a:t>
            </a:r>
            <a:r>
              <a:rPr lang="en-US" sz="1800" dirty="0" err="1" smtClean="0"/>
              <a:t>influeret</a:t>
            </a:r>
            <a:r>
              <a:rPr lang="en-US" sz="1800" dirty="0" smtClean="0"/>
              <a:t> </a:t>
            </a:r>
            <a:r>
              <a:rPr lang="en-US" sz="1800" dirty="0" err="1" smtClean="0"/>
              <a:t>af</a:t>
            </a:r>
            <a:r>
              <a:rPr lang="en-US" sz="1800" dirty="0" smtClean="0"/>
              <a:t> </a:t>
            </a:r>
            <a:r>
              <a:rPr lang="en-US" sz="1800" dirty="0" err="1" smtClean="0"/>
              <a:t>deres</a:t>
            </a:r>
            <a:r>
              <a:rPr lang="en-US" sz="1800" dirty="0" smtClean="0"/>
              <a:t> </a:t>
            </a:r>
            <a:r>
              <a:rPr lang="en-US" sz="1800" dirty="0" err="1" smtClean="0"/>
              <a:t>evne</a:t>
            </a:r>
            <a:r>
              <a:rPr lang="en-US" sz="1800" dirty="0" smtClean="0"/>
              <a:t> </a:t>
            </a:r>
            <a:r>
              <a:rPr lang="en-US" sz="1800" dirty="0" err="1" smtClean="0"/>
              <a:t>til</a:t>
            </a:r>
            <a:r>
              <a:rPr lang="en-US" sz="1800" dirty="0" smtClean="0"/>
              <a:t> at </a:t>
            </a:r>
            <a:r>
              <a:rPr lang="en-US" sz="1800" dirty="0" err="1" smtClean="0"/>
              <a:t>håndtere</a:t>
            </a:r>
            <a:r>
              <a:rPr lang="en-US" sz="1800" dirty="0" smtClean="0"/>
              <a:t> saliniteter der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forskellige</a:t>
            </a:r>
            <a:r>
              <a:rPr lang="en-US" sz="1800" dirty="0" smtClean="0"/>
              <a:t> </a:t>
            </a:r>
            <a:r>
              <a:rPr lang="en-US" sz="1800" dirty="0" err="1" smtClean="0"/>
              <a:t>fra</a:t>
            </a:r>
            <a:r>
              <a:rPr lang="en-US" sz="1800" dirty="0" smtClean="0"/>
              <a:t> </a:t>
            </a:r>
            <a:r>
              <a:rPr lang="en-US" sz="1800" dirty="0" err="1" smtClean="0"/>
              <a:t>det</a:t>
            </a:r>
            <a:r>
              <a:rPr lang="en-US" sz="1800" dirty="0" smtClean="0"/>
              <a:t> </a:t>
            </a:r>
            <a:r>
              <a:rPr lang="en-US" sz="1800" dirty="0" err="1" smtClean="0"/>
              <a:t>som</a:t>
            </a:r>
            <a:r>
              <a:rPr lang="en-US" sz="1800" dirty="0" smtClean="0"/>
              <a:t> de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naturligt</a:t>
            </a:r>
            <a:r>
              <a:rPr lang="en-US" sz="1800" dirty="0" smtClean="0"/>
              <a:t> </a:t>
            </a:r>
            <a:r>
              <a:rPr lang="en-US" sz="1800" dirty="0" err="1" smtClean="0"/>
              <a:t>tilpassede</a:t>
            </a:r>
            <a:r>
              <a:rPr lang="en-US" sz="1800" dirty="0" smtClean="0"/>
              <a:t> </a:t>
            </a:r>
            <a:r>
              <a:rPr lang="en-US" sz="1800" dirty="0" err="1" smtClean="0"/>
              <a:t>til</a:t>
            </a:r>
            <a:r>
              <a:rPr lang="en-US" sz="1800" dirty="0" smtClean="0"/>
              <a:t>. 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5" y="2016788"/>
            <a:ext cx="4561572" cy="3026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3705" y="5042930"/>
            <a:ext cx="17187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800" dirty="0"/>
              <a:t>F</a:t>
            </a:r>
            <a:r>
              <a:rPr lang="da-DK" sz="800" dirty="0" smtClean="0"/>
              <a:t>oto af M. Christoffersen, DTU Aqua 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3467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i="1" u="sng" dirty="0" smtClean="0"/>
              <a:t>Mulighed</a:t>
            </a:r>
            <a:br>
              <a:rPr lang="da-DK" b="1" i="1" u="sng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Hurtig demonstration af fisks biologi (20 min)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11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1800" b="1" dirty="0" smtClean="0"/>
              <a:t>Videnskabelig information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a-DK" sz="1800" dirty="0" smtClean="0"/>
              <a:t>Med få undtagelser – har de fleste fisk grundlæggende det samme respiratoriske system og anvender ilten til det samme. Enhver fiskeart kan derfor bruges til denne demonstration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 b="1" dirty="0" smtClean="0"/>
              <a:t>Opgave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a-DK" sz="1800" dirty="0" smtClean="0"/>
              <a:t>Disseker en fisk </a:t>
            </a:r>
            <a:r>
              <a:rPr lang="da-DK" sz="1800" u="sng" dirty="0" smtClean="0"/>
              <a:t>hurtigt</a:t>
            </a:r>
            <a:r>
              <a:rPr lang="da-DK" sz="1800" dirty="0" smtClean="0"/>
              <a:t> og find evidens for hvordan oxygen kommer fra vandet og ind i cellerne, hvor energien bruges til aerob respiration. Identificer 1) gællerne, 2) hjertet, 3) muskler, og 4) hvis muligt store blodårer.</a:t>
            </a:r>
          </a:p>
        </p:txBody>
      </p:sp>
    </p:spTree>
    <p:extLst>
      <p:ext uri="{BB962C8B-B14F-4D97-AF65-F5344CB8AC3E}">
        <p14:creationId xmlns:p14="http://schemas.microsoft.com/office/powerpoint/2010/main" val="26316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Introduktion</a:t>
            </a:r>
            <a:r>
              <a:rPr lang="en-US" dirty="0" smtClean="0"/>
              <a:t> (15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53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ved vi om sortmundede kutlinger?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389" y="1838968"/>
            <a:ext cx="5548184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dirty="0" smtClean="0"/>
              <a:t>Den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invasiv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den </a:t>
            </a:r>
            <a:r>
              <a:rPr lang="en-US" sz="1800" dirty="0" err="1" smtClean="0"/>
              <a:t>sydlige</a:t>
            </a:r>
            <a:r>
              <a:rPr lang="en-US" sz="1800" dirty="0" smtClean="0"/>
              <a:t> del </a:t>
            </a:r>
            <a:r>
              <a:rPr lang="en-US" sz="1800" dirty="0" err="1" smtClean="0"/>
              <a:t>af</a:t>
            </a:r>
            <a:r>
              <a:rPr lang="en-US" sz="1800" dirty="0" smtClean="0"/>
              <a:t> </a:t>
            </a:r>
            <a:r>
              <a:rPr lang="en-US" sz="1800" dirty="0" err="1" smtClean="0"/>
              <a:t>Østersøen</a:t>
            </a:r>
            <a:r>
              <a:rPr lang="en-US" sz="1800" dirty="0" smtClean="0"/>
              <a:t> </a:t>
            </a:r>
            <a:r>
              <a:rPr lang="en-US" sz="1800" dirty="0" err="1" smtClean="0"/>
              <a:t>og</a:t>
            </a:r>
            <a:r>
              <a:rPr lang="en-US" sz="1800" dirty="0" smtClean="0"/>
              <a:t> De Store </a:t>
            </a:r>
            <a:r>
              <a:rPr lang="en-US" sz="1800" dirty="0" err="1" smtClean="0"/>
              <a:t>Søer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Nordamerika</a:t>
            </a:r>
            <a:endParaRPr lang="en-US" sz="18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dirty="0" err="1" smtClean="0"/>
              <a:t>Virker</a:t>
            </a:r>
            <a:r>
              <a:rPr lang="en-US" sz="1800" dirty="0" smtClean="0"/>
              <a:t> </a:t>
            </a:r>
            <a:r>
              <a:rPr lang="en-US" sz="1800" dirty="0" err="1" smtClean="0"/>
              <a:t>til</a:t>
            </a:r>
            <a:r>
              <a:rPr lang="en-US" sz="1800" dirty="0" smtClean="0"/>
              <a:t> at </a:t>
            </a:r>
            <a:r>
              <a:rPr lang="en-US" sz="1800" dirty="0" err="1" smtClean="0"/>
              <a:t>foretrække</a:t>
            </a:r>
            <a:r>
              <a:rPr lang="en-US" sz="1800" dirty="0" smtClean="0"/>
              <a:t> </a:t>
            </a:r>
            <a:r>
              <a:rPr lang="en-US" sz="1800" dirty="0" err="1" smtClean="0"/>
              <a:t>fersk</a:t>
            </a:r>
            <a:r>
              <a:rPr lang="en-US" sz="1800" dirty="0" smtClean="0"/>
              <a:t>- </a:t>
            </a:r>
            <a:r>
              <a:rPr lang="en-US" sz="1800" dirty="0" err="1" smtClean="0"/>
              <a:t>og</a:t>
            </a:r>
            <a:r>
              <a:rPr lang="en-US" sz="1800" dirty="0" smtClean="0"/>
              <a:t> </a:t>
            </a:r>
            <a:r>
              <a:rPr lang="en-US" sz="1800" dirty="0" err="1" smtClean="0"/>
              <a:t>brakvand</a:t>
            </a:r>
            <a:endParaRPr lang="en-US" sz="18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dirty="0" err="1" smtClean="0"/>
              <a:t>Hvis</a:t>
            </a:r>
            <a:r>
              <a:rPr lang="en-US" sz="1800" dirty="0" smtClean="0"/>
              <a:t> </a:t>
            </a:r>
            <a:r>
              <a:rPr lang="en-US" sz="1800" dirty="0" err="1" smtClean="0"/>
              <a:t>deres</a:t>
            </a:r>
            <a:r>
              <a:rPr lang="en-US" sz="1800" dirty="0" smtClean="0"/>
              <a:t> </a:t>
            </a:r>
            <a:r>
              <a:rPr lang="en-US" sz="1800" b="1" dirty="0" err="1" smtClean="0"/>
              <a:t>fysiologi</a:t>
            </a:r>
            <a:r>
              <a:rPr lang="en-US" sz="1800" b="1" dirty="0" smtClean="0"/>
              <a:t>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som</a:t>
            </a:r>
            <a:r>
              <a:rPr lang="en-US" sz="1800" dirty="0" smtClean="0"/>
              <a:t> </a:t>
            </a:r>
            <a:r>
              <a:rPr lang="en-US" sz="1800" dirty="0" err="1" smtClean="0"/>
              <a:t>andre</a:t>
            </a:r>
            <a:r>
              <a:rPr lang="en-US" sz="1800" dirty="0" smtClean="0"/>
              <a:t> marine </a:t>
            </a:r>
            <a:r>
              <a:rPr lang="en-US" sz="1800" dirty="0" err="1" smtClean="0"/>
              <a:t>organismer</a:t>
            </a:r>
            <a:r>
              <a:rPr lang="en-US" sz="1800" dirty="0" smtClean="0"/>
              <a:t>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deres</a:t>
            </a:r>
            <a:r>
              <a:rPr lang="en-US" sz="1800" dirty="0" smtClean="0"/>
              <a:t> </a:t>
            </a:r>
            <a:r>
              <a:rPr lang="en-US" sz="1800" dirty="0" err="1" smtClean="0"/>
              <a:t>spredningspotentiale</a:t>
            </a:r>
            <a:r>
              <a:rPr lang="en-US" sz="1800" dirty="0" smtClean="0"/>
              <a:t> </a:t>
            </a:r>
            <a:r>
              <a:rPr lang="en-US" sz="1800" dirty="0" err="1" smtClean="0"/>
              <a:t>måske</a:t>
            </a:r>
            <a:r>
              <a:rPr lang="en-US" sz="1800" dirty="0" smtClean="0"/>
              <a:t> </a:t>
            </a:r>
            <a:r>
              <a:rPr lang="en-US" sz="1800" dirty="0" err="1" smtClean="0"/>
              <a:t>influeret</a:t>
            </a:r>
            <a:r>
              <a:rPr lang="en-US" sz="1800" dirty="0" smtClean="0"/>
              <a:t> </a:t>
            </a:r>
            <a:r>
              <a:rPr lang="en-US" sz="1800" dirty="0" err="1" smtClean="0"/>
              <a:t>af</a:t>
            </a:r>
            <a:r>
              <a:rPr lang="en-US" sz="1800" dirty="0" smtClean="0"/>
              <a:t> </a:t>
            </a:r>
            <a:r>
              <a:rPr lang="en-US" sz="1800" dirty="0" err="1" smtClean="0"/>
              <a:t>deres</a:t>
            </a:r>
            <a:r>
              <a:rPr lang="en-US" sz="1800" dirty="0" smtClean="0"/>
              <a:t> </a:t>
            </a:r>
            <a:r>
              <a:rPr lang="en-US" sz="1800" dirty="0" err="1" smtClean="0"/>
              <a:t>evne</a:t>
            </a:r>
            <a:r>
              <a:rPr lang="en-US" sz="1800" dirty="0" smtClean="0"/>
              <a:t> </a:t>
            </a:r>
            <a:r>
              <a:rPr lang="en-US" sz="1800" dirty="0" err="1" smtClean="0"/>
              <a:t>til</a:t>
            </a:r>
            <a:r>
              <a:rPr lang="en-US" sz="1800" dirty="0" smtClean="0"/>
              <a:t> at </a:t>
            </a:r>
            <a:r>
              <a:rPr lang="en-US" sz="1800" dirty="0" err="1" smtClean="0"/>
              <a:t>håndtere</a:t>
            </a:r>
            <a:r>
              <a:rPr lang="en-US" sz="1800" dirty="0" smtClean="0"/>
              <a:t> saliniteter der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forskellige</a:t>
            </a:r>
            <a:r>
              <a:rPr lang="en-US" sz="1800" dirty="0" smtClean="0"/>
              <a:t> </a:t>
            </a:r>
            <a:r>
              <a:rPr lang="en-US" sz="1800" dirty="0" err="1" smtClean="0"/>
              <a:t>fra</a:t>
            </a:r>
            <a:r>
              <a:rPr lang="en-US" sz="1800" dirty="0" smtClean="0"/>
              <a:t> </a:t>
            </a:r>
            <a:r>
              <a:rPr lang="en-US" sz="1800" dirty="0" err="1" smtClean="0"/>
              <a:t>det</a:t>
            </a:r>
            <a:r>
              <a:rPr lang="en-US" sz="1800" dirty="0" smtClean="0"/>
              <a:t> </a:t>
            </a:r>
            <a:r>
              <a:rPr lang="en-US" sz="1800" dirty="0" err="1" smtClean="0"/>
              <a:t>som</a:t>
            </a:r>
            <a:r>
              <a:rPr lang="en-US" sz="1800" dirty="0" smtClean="0"/>
              <a:t> de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naturligt</a:t>
            </a:r>
            <a:r>
              <a:rPr lang="en-US" sz="1800" dirty="0" smtClean="0"/>
              <a:t> </a:t>
            </a:r>
            <a:r>
              <a:rPr lang="en-US" sz="1800" dirty="0" err="1" smtClean="0"/>
              <a:t>tilpassede</a:t>
            </a:r>
            <a:r>
              <a:rPr lang="en-US" sz="1800" dirty="0" smtClean="0"/>
              <a:t> </a:t>
            </a:r>
            <a:r>
              <a:rPr lang="en-US" sz="1800" dirty="0" err="1" smtClean="0"/>
              <a:t>til</a:t>
            </a:r>
            <a:r>
              <a:rPr lang="en-US" sz="1800" dirty="0" smtClean="0"/>
              <a:t>.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dirty="0" err="1" smtClean="0"/>
              <a:t>Salinitetstolerancen</a:t>
            </a:r>
            <a:r>
              <a:rPr lang="en-US" sz="1800" dirty="0" smtClean="0"/>
              <a:t> </a:t>
            </a:r>
            <a:r>
              <a:rPr lang="en-US" sz="1800" b="1" dirty="0" err="1" smtClean="0"/>
              <a:t>kan</a:t>
            </a:r>
            <a:r>
              <a:rPr lang="en-US" sz="1800" b="1" dirty="0" smtClean="0"/>
              <a:t> testes </a:t>
            </a:r>
            <a:r>
              <a:rPr lang="en-US" sz="1800" b="1" dirty="0" err="1" smtClean="0"/>
              <a:t>eksprimentelt</a:t>
            </a:r>
            <a:r>
              <a:rPr lang="en-US" sz="1800" b="1" dirty="0" smtClean="0"/>
              <a:t> </a:t>
            </a:r>
            <a:r>
              <a:rPr lang="en-US" sz="1800" dirty="0" err="1" smtClean="0"/>
              <a:t>og</a:t>
            </a:r>
            <a:r>
              <a:rPr lang="en-US" sz="1800" dirty="0" smtClean="0"/>
              <a:t> </a:t>
            </a:r>
            <a:r>
              <a:rPr lang="en-US" sz="1800" dirty="0" err="1" smtClean="0"/>
              <a:t>bruges</a:t>
            </a:r>
            <a:r>
              <a:rPr lang="en-US" sz="1800" dirty="0" smtClean="0"/>
              <a:t> </a:t>
            </a:r>
            <a:r>
              <a:rPr lang="en-US" sz="1800" dirty="0" err="1" smtClean="0"/>
              <a:t>til</a:t>
            </a:r>
            <a:r>
              <a:rPr lang="en-US" sz="1800" dirty="0" smtClean="0"/>
              <a:t> at </a:t>
            </a:r>
            <a:r>
              <a:rPr lang="en-US" sz="1800" dirty="0" err="1" smtClean="0"/>
              <a:t>undersøge</a:t>
            </a:r>
            <a:r>
              <a:rPr lang="en-US" sz="1800" dirty="0" smtClean="0"/>
              <a:t> </a:t>
            </a:r>
            <a:r>
              <a:rPr lang="en-US" sz="1800" dirty="0" err="1" smtClean="0"/>
              <a:t>spredningspotentialet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5" y="2016788"/>
            <a:ext cx="4561572" cy="3026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3705" y="5042930"/>
            <a:ext cx="17187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800" dirty="0"/>
              <a:t>F</a:t>
            </a:r>
            <a:r>
              <a:rPr lang="da-DK" sz="800" dirty="0" smtClean="0"/>
              <a:t>oto af M. Christoffersen, DTU Aqua 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30405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ved vi om sortmundede kutlinger?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5" y="2016788"/>
            <a:ext cx="4561572" cy="3026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3705" y="5042930"/>
            <a:ext cx="17988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800" dirty="0" smtClean="0"/>
              <a:t>Photo by M. Christoffersen, DTU Aqua </a:t>
            </a:r>
            <a:endParaRPr lang="da-DK" sz="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6534665" y="1495166"/>
            <a:ext cx="4819135" cy="2323071"/>
          </a:xfrm>
          <a:prstGeom prst="cloudCallout">
            <a:avLst>
              <a:gd name="adj1" fmla="val -88542"/>
              <a:gd name="adj2" fmla="val 271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Vent </a:t>
            </a:r>
            <a:r>
              <a:rPr lang="en-US" dirty="0" err="1" smtClean="0">
                <a:solidFill>
                  <a:schemeClr val="tx1"/>
                </a:solidFill>
              </a:rPr>
              <a:t>lige</a:t>
            </a:r>
            <a:r>
              <a:rPr lang="en-US" dirty="0" smtClean="0">
                <a:solidFill>
                  <a:schemeClr val="tx1"/>
                </a:solidFill>
              </a:rPr>
              <a:t> et </a:t>
            </a:r>
            <a:r>
              <a:rPr lang="en-US" dirty="0" err="1" smtClean="0">
                <a:solidFill>
                  <a:schemeClr val="tx1"/>
                </a:solidFill>
              </a:rPr>
              <a:t>øjeblik</a:t>
            </a:r>
            <a:r>
              <a:rPr lang="en-US" dirty="0" smtClean="0">
                <a:solidFill>
                  <a:schemeClr val="tx1"/>
                </a:solidFill>
              </a:rPr>
              <a:t>… </a:t>
            </a:r>
            <a:r>
              <a:rPr lang="en-US" dirty="0" err="1" smtClean="0">
                <a:solidFill>
                  <a:schemeClr val="tx1"/>
                </a:solidFill>
              </a:rPr>
              <a:t>Har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nogen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lavet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forsøg</a:t>
            </a:r>
            <a:r>
              <a:rPr lang="en-US" dirty="0" smtClean="0">
                <a:solidFill>
                  <a:schemeClr val="tx1"/>
                </a:solidFill>
              </a:rPr>
              <a:t> med mine </a:t>
            </a:r>
            <a:r>
              <a:rPr lang="en-US" dirty="0" err="1" smtClean="0">
                <a:solidFill>
                  <a:schemeClr val="tx1"/>
                </a:solidFill>
              </a:rPr>
              <a:t>brødre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Jeg</a:t>
            </a:r>
            <a:r>
              <a:rPr lang="en-US" dirty="0" smtClean="0">
                <a:solidFill>
                  <a:schemeClr val="tx1"/>
                </a:solidFill>
              </a:rPr>
              <a:t> gad vide </a:t>
            </a:r>
            <a:r>
              <a:rPr lang="en-US" dirty="0" err="1" smtClean="0">
                <a:solidFill>
                  <a:schemeClr val="tx1"/>
                </a:solidFill>
              </a:rPr>
              <a:t>hvad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lærte</a:t>
            </a:r>
            <a:r>
              <a:rPr lang="en-US" dirty="0" smtClean="0">
                <a:solidFill>
                  <a:schemeClr val="tx1"/>
                </a:solidFill>
              </a:rPr>
              <a:t>…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KORT PAUSE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Eksperimentet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Læs</a:t>
            </a:r>
            <a:r>
              <a:rPr lang="en-US" dirty="0" smtClean="0"/>
              <a:t> </a:t>
            </a:r>
            <a:r>
              <a:rPr lang="en-US" dirty="0" err="1" smtClean="0"/>
              <a:t>forsøgsvejledningen</a:t>
            </a:r>
            <a:r>
              <a:rPr lang="en-US" dirty="0" smtClean="0"/>
              <a:t> der </a:t>
            </a:r>
            <a:r>
              <a:rPr lang="en-US" dirty="0" err="1" smtClean="0"/>
              <a:t>beskriver</a:t>
            </a:r>
            <a:r>
              <a:rPr lang="en-US" dirty="0" smtClean="0"/>
              <a:t> </a:t>
            </a:r>
            <a:r>
              <a:rPr lang="en-US" dirty="0" err="1" smtClean="0"/>
              <a:t>eksperimentet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17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Forskerens</a:t>
            </a:r>
            <a:r>
              <a:rPr lang="en-US" dirty="0" smtClean="0"/>
              <a:t> </a:t>
            </a:r>
            <a:r>
              <a:rPr lang="en-US" dirty="0" err="1" smtClean="0"/>
              <a:t>eksperiment</a:t>
            </a:r>
            <a:r>
              <a:rPr lang="en-US" dirty="0" smtClean="0"/>
              <a:t> – din rapport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49972"/>
            <a:ext cx="10646979" cy="4871545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400" i="1" dirty="0" err="1" smtClean="0"/>
              <a:t>Formålet</a:t>
            </a:r>
            <a:r>
              <a:rPr lang="en-US" sz="3400" i="1" dirty="0" smtClean="0"/>
              <a:t> med </a:t>
            </a:r>
            <a:r>
              <a:rPr lang="en-US" sz="3400" i="1" dirty="0" err="1" smtClean="0"/>
              <a:t>eksperimentet</a:t>
            </a:r>
            <a:r>
              <a:rPr lang="en-US" sz="3400" i="1" dirty="0" smtClean="0"/>
              <a:t>: At </a:t>
            </a:r>
            <a:r>
              <a:rPr lang="en-US" sz="3400" i="1" dirty="0" err="1" smtClean="0"/>
              <a:t>evaluere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spredningspotentialet</a:t>
            </a:r>
            <a:r>
              <a:rPr lang="en-US" sz="3400" i="1" dirty="0" smtClean="0"/>
              <a:t> for </a:t>
            </a:r>
            <a:r>
              <a:rPr lang="en-US" sz="3400" i="1" dirty="0" err="1" smtClean="0"/>
              <a:t>sortmundede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kutlinger</a:t>
            </a:r>
            <a:r>
              <a:rPr lang="en-US" sz="3400" i="1" dirty="0" smtClean="0"/>
              <a:t> I </a:t>
            </a:r>
            <a:r>
              <a:rPr lang="en-US" sz="3400" i="1" dirty="0" err="1" smtClean="0"/>
              <a:t>Østersøen</a:t>
            </a:r>
            <a:endParaRPr lang="en-US" sz="3400" i="1" dirty="0" smtClean="0"/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400" b="1" dirty="0" err="1" smtClean="0"/>
              <a:t>Hypotese</a:t>
            </a:r>
            <a:r>
              <a:rPr lang="en-US" sz="3400" b="1" dirty="0" smtClean="0"/>
              <a:t>: </a:t>
            </a:r>
            <a:r>
              <a:rPr lang="en-US" sz="3400" dirty="0" smtClean="0"/>
              <a:t>Den </a:t>
            </a:r>
            <a:r>
              <a:rPr lang="en-US" sz="3400" dirty="0" err="1" smtClean="0"/>
              <a:t>sortmundede</a:t>
            </a:r>
            <a:r>
              <a:rPr lang="en-US" sz="3400" dirty="0" smtClean="0"/>
              <a:t> </a:t>
            </a:r>
            <a:r>
              <a:rPr lang="en-US" sz="3400" dirty="0" err="1" smtClean="0"/>
              <a:t>kutling</a:t>
            </a:r>
            <a:r>
              <a:rPr lang="en-US" sz="3400" dirty="0" smtClean="0"/>
              <a:t> </a:t>
            </a:r>
            <a:r>
              <a:rPr lang="en-US" sz="3400" dirty="0" err="1" smtClean="0"/>
              <a:t>vil</a:t>
            </a:r>
            <a:r>
              <a:rPr lang="en-US" sz="3400" dirty="0" smtClean="0"/>
              <a:t> </a:t>
            </a:r>
            <a:r>
              <a:rPr lang="en-US" sz="3400" dirty="0" err="1" smtClean="0"/>
              <a:t>være</a:t>
            </a:r>
            <a:r>
              <a:rPr lang="en-US" sz="3400" dirty="0" smtClean="0"/>
              <a:t> </a:t>
            </a:r>
            <a:r>
              <a:rPr lang="en-US" sz="3400" dirty="0" err="1" smtClean="0"/>
              <a:t>begrænset</a:t>
            </a:r>
            <a:r>
              <a:rPr lang="en-US" sz="3400" dirty="0" smtClean="0"/>
              <a:t> </a:t>
            </a:r>
            <a:r>
              <a:rPr lang="en-US" sz="3400" dirty="0" err="1" smtClean="0"/>
              <a:t>af</a:t>
            </a:r>
            <a:r>
              <a:rPr lang="en-US" sz="3400" dirty="0" smtClean="0"/>
              <a:t> den </a:t>
            </a:r>
            <a:r>
              <a:rPr lang="en-US" sz="3400" dirty="0" err="1" smtClean="0"/>
              <a:t>høje</a:t>
            </a:r>
            <a:r>
              <a:rPr lang="en-US" sz="3400" dirty="0" smtClean="0"/>
              <a:t> </a:t>
            </a:r>
            <a:r>
              <a:rPr lang="en-US" sz="3400" dirty="0" err="1" smtClean="0"/>
              <a:t>salinitet</a:t>
            </a:r>
            <a:r>
              <a:rPr lang="en-US" sz="3400" dirty="0" smtClean="0"/>
              <a:t> </a:t>
            </a:r>
            <a:r>
              <a:rPr lang="en-US" sz="3400" dirty="0" err="1" smtClean="0"/>
              <a:t>i</a:t>
            </a:r>
            <a:r>
              <a:rPr lang="en-US" sz="3400" dirty="0" smtClean="0"/>
              <a:t> den </a:t>
            </a:r>
            <a:r>
              <a:rPr lang="en-US" sz="3400" dirty="0" err="1" smtClean="0"/>
              <a:t>Nordvestlige</a:t>
            </a:r>
            <a:r>
              <a:rPr lang="en-US" sz="3400" dirty="0" smtClean="0"/>
              <a:t> del </a:t>
            </a:r>
            <a:r>
              <a:rPr lang="en-US" sz="3400" dirty="0" err="1" smtClean="0"/>
              <a:t>af</a:t>
            </a:r>
            <a:r>
              <a:rPr lang="en-US" sz="3400" dirty="0" smtClean="0"/>
              <a:t> </a:t>
            </a:r>
            <a:r>
              <a:rPr lang="en-US" sz="3400" dirty="0" err="1" smtClean="0"/>
              <a:t>Østersøen</a:t>
            </a:r>
            <a:endParaRPr lang="en-US" sz="3400" dirty="0" smtClean="0"/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400" b="1" i="1" dirty="0" err="1" smtClean="0"/>
              <a:t>Forsknings-spørgsmål</a:t>
            </a:r>
            <a:r>
              <a:rPr lang="en-US" sz="3400" b="1" i="1" dirty="0" smtClean="0"/>
              <a:t>: </a:t>
            </a:r>
            <a:r>
              <a:rPr lang="en-US" sz="3400" dirty="0" err="1" smtClean="0"/>
              <a:t>Hvordan</a:t>
            </a:r>
            <a:r>
              <a:rPr lang="en-US" sz="3400" dirty="0" smtClean="0"/>
              <a:t> </a:t>
            </a:r>
            <a:r>
              <a:rPr lang="en-US" sz="3400" dirty="0" err="1" smtClean="0"/>
              <a:t>påvirker</a:t>
            </a:r>
            <a:r>
              <a:rPr lang="en-US" sz="3400" dirty="0" smtClean="0"/>
              <a:t> </a:t>
            </a:r>
            <a:r>
              <a:rPr lang="en-US" sz="3400" dirty="0" err="1" smtClean="0"/>
              <a:t>salinitetsændringer</a:t>
            </a:r>
            <a:r>
              <a:rPr lang="en-US" sz="3400" dirty="0" smtClean="0"/>
              <a:t> den </a:t>
            </a:r>
            <a:r>
              <a:rPr lang="en-US" sz="3400" dirty="0" err="1" smtClean="0"/>
              <a:t>sortmundede</a:t>
            </a:r>
            <a:r>
              <a:rPr lang="en-US" sz="3400" dirty="0" smtClean="0"/>
              <a:t> </a:t>
            </a:r>
            <a:r>
              <a:rPr lang="en-US" sz="3400" dirty="0" err="1" smtClean="0"/>
              <a:t>kutlings</a:t>
            </a:r>
            <a:r>
              <a:rPr lang="en-US" sz="3400" dirty="0" smtClean="0"/>
              <a:t> respiration </a:t>
            </a:r>
            <a:r>
              <a:rPr lang="en-US" sz="3400" dirty="0" err="1" smtClean="0"/>
              <a:t>og</a:t>
            </a:r>
            <a:r>
              <a:rPr lang="en-US" sz="3400" dirty="0" smtClean="0"/>
              <a:t> </a:t>
            </a:r>
            <a:r>
              <a:rPr lang="en-US" sz="3400" dirty="0" err="1" smtClean="0"/>
              <a:t>overlevelseschancer</a:t>
            </a:r>
            <a:r>
              <a:rPr lang="en-US" sz="3400" dirty="0" smtClean="0"/>
              <a:t>?</a:t>
            </a:r>
            <a:endParaRPr lang="en-US" sz="3400" dirty="0"/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400" b="1" dirty="0" err="1" smtClean="0"/>
              <a:t>Metode</a:t>
            </a:r>
            <a:r>
              <a:rPr lang="en-US" sz="3400" b="1" dirty="0" smtClean="0"/>
              <a:t>: </a:t>
            </a:r>
            <a:r>
              <a:rPr lang="en-US" sz="3400" dirty="0" err="1" smtClean="0"/>
              <a:t>Evaluer</a:t>
            </a:r>
            <a:r>
              <a:rPr lang="en-US" sz="3400" dirty="0" smtClean="0"/>
              <a:t> </a:t>
            </a:r>
            <a:r>
              <a:rPr lang="en-US" sz="3400" dirty="0" err="1" smtClean="0"/>
              <a:t>fiskens</a:t>
            </a:r>
            <a:r>
              <a:rPr lang="en-US" sz="3400" dirty="0" smtClean="0"/>
              <a:t> tolerance </a:t>
            </a:r>
            <a:r>
              <a:rPr lang="en-US" sz="3400" dirty="0" err="1" smtClean="0"/>
              <a:t>ved</a:t>
            </a:r>
            <a:r>
              <a:rPr lang="en-US" sz="3400" dirty="0" smtClean="0"/>
              <a:t> at </a:t>
            </a:r>
            <a:r>
              <a:rPr lang="en-US" sz="3400" dirty="0" err="1" smtClean="0"/>
              <a:t>måle</a:t>
            </a:r>
            <a:r>
              <a:rPr lang="en-US" sz="3400" dirty="0" smtClean="0"/>
              <a:t> </a:t>
            </a:r>
            <a:r>
              <a:rPr lang="en-US" sz="3400" dirty="0" err="1" smtClean="0"/>
              <a:t>på</a:t>
            </a:r>
            <a:r>
              <a:rPr lang="en-US" sz="3400" dirty="0" smtClean="0"/>
              <a:t> to </a:t>
            </a:r>
            <a:r>
              <a:rPr lang="en-US" sz="3400" dirty="0" err="1" smtClean="0"/>
              <a:t>parametre</a:t>
            </a:r>
            <a:r>
              <a:rPr lang="en-US" sz="3400" dirty="0" smtClean="0"/>
              <a:t> </a:t>
            </a:r>
            <a:r>
              <a:rPr lang="en-US" sz="3400" dirty="0" err="1" smtClean="0"/>
              <a:t>ved</a:t>
            </a:r>
            <a:r>
              <a:rPr lang="en-US" sz="3400" dirty="0" smtClean="0"/>
              <a:t> </a:t>
            </a:r>
            <a:r>
              <a:rPr lang="en-US" sz="3400" dirty="0" err="1" smtClean="0"/>
              <a:t>forskellige</a:t>
            </a:r>
            <a:r>
              <a:rPr lang="en-US" sz="3400" dirty="0" smtClean="0"/>
              <a:t> saliniteter. De </a:t>
            </a:r>
            <a:r>
              <a:rPr lang="en-US" sz="3400" dirty="0" err="1" smtClean="0"/>
              <a:t>målte</a:t>
            </a:r>
            <a:r>
              <a:rPr lang="en-US" sz="3400" dirty="0" smtClean="0"/>
              <a:t> data </a:t>
            </a:r>
            <a:r>
              <a:rPr lang="en-US" sz="3400" dirty="0" err="1" smtClean="0"/>
              <a:t>var</a:t>
            </a:r>
            <a:r>
              <a:rPr lang="en-US" sz="3400" dirty="0" smtClean="0"/>
              <a:t>:</a:t>
            </a:r>
            <a:endParaRPr lang="en-US" sz="3400" dirty="0"/>
          </a:p>
          <a:p>
            <a:pPr lvl="2">
              <a:lnSpc>
                <a:spcPct val="150000"/>
              </a:lnSpc>
            </a:pPr>
            <a:r>
              <a:rPr lang="en-US" sz="3400" dirty="0" err="1" smtClean="0"/>
              <a:t>Oxygenforbrug</a:t>
            </a:r>
            <a:r>
              <a:rPr lang="en-US" sz="3400" dirty="0" smtClean="0"/>
              <a:t> </a:t>
            </a:r>
            <a:r>
              <a:rPr lang="en-US" sz="3400" dirty="0" err="1" smtClean="0"/>
              <a:t>når</a:t>
            </a:r>
            <a:r>
              <a:rPr lang="en-US" sz="3400" dirty="0" smtClean="0"/>
              <a:t> </a:t>
            </a:r>
            <a:r>
              <a:rPr lang="en-US" sz="3400" dirty="0" err="1" smtClean="0"/>
              <a:t>fiskene</a:t>
            </a:r>
            <a:r>
              <a:rPr lang="en-US" sz="3400" dirty="0" smtClean="0"/>
              <a:t> </a:t>
            </a:r>
            <a:r>
              <a:rPr lang="en-US" sz="3400" dirty="0" err="1" smtClean="0"/>
              <a:t>var</a:t>
            </a:r>
            <a:r>
              <a:rPr lang="en-US" sz="3400" dirty="0" smtClean="0"/>
              <a:t> </a:t>
            </a:r>
            <a:r>
              <a:rPr lang="en-US" sz="3400" dirty="0" err="1" smtClean="0"/>
              <a:t>i</a:t>
            </a:r>
            <a:r>
              <a:rPr lang="en-US" sz="3400" dirty="0" smtClean="0"/>
              <a:t> </a:t>
            </a:r>
            <a:r>
              <a:rPr lang="en-US" sz="3400" dirty="0" err="1" smtClean="0"/>
              <a:t>ro</a:t>
            </a:r>
            <a:r>
              <a:rPr lang="en-US" sz="3400" dirty="0" smtClean="0"/>
              <a:t> (SMR) </a:t>
            </a:r>
            <a:r>
              <a:rPr lang="en-US" sz="3400" dirty="0" err="1" smtClean="0"/>
              <a:t>og</a:t>
            </a:r>
            <a:r>
              <a:rPr lang="en-US" sz="3400" dirty="0" smtClean="0"/>
              <a:t> </a:t>
            </a:r>
            <a:r>
              <a:rPr lang="en-US" sz="3400" dirty="0" err="1" smtClean="0"/>
              <a:t>når</a:t>
            </a:r>
            <a:r>
              <a:rPr lang="en-US" sz="3400" dirty="0" smtClean="0"/>
              <a:t> de </a:t>
            </a:r>
            <a:r>
              <a:rPr lang="en-US" sz="3400" dirty="0" err="1" smtClean="0"/>
              <a:t>er</a:t>
            </a:r>
            <a:r>
              <a:rPr lang="en-US" sz="3400" dirty="0" smtClean="0"/>
              <a:t> </a:t>
            </a:r>
            <a:r>
              <a:rPr lang="en-US" sz="3400" dirty="0" err="1" smtClean="0"/>
              <a:t>aktive</a:t>
            </a:r>
            <a:r>
              <a:rPr lang="en-US" sz="3400" dirty="0" smtClean="0"/>
              <a:t> (MMR) – </a:t>
            </a:r>
            <a:r>
              <a:rPr lang="en-US" sz="3400" dirty="0" err="1" smtClean="0"/>
              <a:t>målt</a:t>
            </a:r>
            <a:r>
              <a:rPr lang="en-US" sz="3400" dirty="0" smtClean="0"/>
              <a:t> </a:t>
            </a:r>
            <a:r>
              <a:rPr lang="en-US" sz="3400" dirty="0" err="1" smtClean="0"/>
              <a:t>i</a:t>
            </a:r>
            <a:r>
              <a:rPr lang="en-US" sz="3400" dirty="0" smtClean="0"/>
              <a:t> et respirometer</a:t>
            </a:r>
            <a:endParaRPr lang="en-US" sz="3400" dirty="0"/>
          </a:p>
          <a:p>
            <a:pPr lvl="2">
              <a:lnSpc>
                <a:spcPct val="150000"/>
              </a:lnSpc>
            </a:pPr>
            <a:r>
              <a:rPr lang="en-US" sz="3400" dirty="0" err="1" smtClean="0"/>
              <a:t>Procentdelen</a:t>
            </a:r>
            <a:r>
              <a:rPr lang="en-US" sz="3400" dirty="0" smtClean="0"/>
              <a:t> </a:t>
            </a:r>
            <a:r>
              <a:rPr lang="en-US" sz="3400" dirty="0" err="1" smtClean="0"/>
              <a:t>af</a:t>
            </a:r>
            <a:r>
              <a:rPr lang="en-US" sz="3400" dirty="0" smtClean="0"/>
              <a:t> </a:t>
            </a:r>
            <a:r>
              <a:rPr lang="en-US" sz="3400" dirty="0" err="1" smtClean="0"/>
              <a:t>fisk</a:t>
            </a:r>
            <a:r>
              <a:rPr lang="en-US" sz="3400" dirty="0" smtClean="0"/>
              <a:t> </a:t>
            </a:r>
            <a:r>
              <a:rPr lang="en-US" sz="3400" dirty="0" err="1" smtClean="0"/>
              <a:t>som</a:t>
            </a:r>
            <a:r>
              <a:rPr lang="en-US" sz="3400" dirty="0" smtClean="0"/>
              <a:t> </a:t>
            </a:r>
            <a:r>
              <a:rPr lang="en-US" sz="3400" dirty="0" err="1" smtClean="0"/>
              <a:t>var</a:t>
            </a:r>
            <a:r>
              <a:rPr lang="en-US" sz="3400" dirty="0" smtClean="0"/>
              <a:t> </a:t>
            </a:r>
            <a:r>
              <a:rPr lang="en-US" sz="3400" dirty="0" err="1" smtClean="0"/>
              <a:t>i</a:t>
            </a:r>
            <a:r>
              <a:rPr lang="en-US" sz="3400" dirty="0" smtClean="0"/>
              <a:t> stand </a:t>
            </a:r>
            <a:r>
              <a:rPr lang="en-US" sz="3400" dirty="0" err="1" smtClean="0"/>
              <a:t>til</a:t>
            </a:r>
            <a:r>
              <a:rPr lang="en-US" sz="3400" dirty="0" smtClean="0"/>
              <a:t> at </a:t>
            </a:r>
            <a:r>
              <a:rPr lang="en-US" sz="3400" dirty="0" err="1" smtClean="0"/>
              <a:t>overleve</a:t>
            </a:r>
            <a:r>
              <a:rPr lang="en-US" sz="3400" dirty="0" smtClean="0"/>
              <a:t>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400" b="1" dirty="0" err="1" smtClean="0"/>
              <a:t>Resultater</a:t>
            </a:r>
            <a:r>
              <a:rPr lang="en-US" sz="3400" b="1" dirty="0" smtClean="0"/>
              <a:t>: </a:t>
            </a:r>
            <a:r>
              <a:rPr lang="en-US" sz="3400" dirty="0" err="1" smtClean="0"/>
              <a:t>Overlevelsesprocenter</a:t>
            </a:r>
            <a:r>
              <a:rPr lang="en-US" sz="3400" dirty="0" smtClean="0"/>
              <a:t> </a:t>
            </a:r>
            <a:r>
              <a:rPr lang="en-US" sz="3400" dirty="0" err="1" smtClean="0"/>
              <a:t>og</a:t>
            </a:r>
            <a:r>
              <a:rPr lang="en-US" sz="3400" dirty="0" smtClean="0"/>
              <a:t> de </a:t>
            </a:r>
            <a:r>
              <a:rPr lang="en-US" sz="3400" dirty="0" err="1" smtClean="0"/>
              <a:t>udregnede</a:t>
            </a:r>
            <a:r>
              <a:rPr lang="en-US" sz="3400" dirty="0" smtClean="0"/>
              <a:t> “aerobic scopes” </a:t>
            </a:r>
            <a:r>
              <a:rPr lang="en-US" sz="3400" dirty="0" err="1" smtClean="0"/>
              <a:t>ved</a:t>
            </a:r>
            <a:r>
              <a:rPr lang="en-US" sz="3400" dirty="0" smtClean="0"/>
              <a:t> </a:t>
            </a:r>
            <a:r>
              <a:rPr lang="en-US" sz="3400" dirty="0" err="1" smtClean="0"/>
              <a:t>forskellige</a:t>
            </a:r>
            <a:r>
              <a:rPr lang="en-US" sz="3400" dirty="0" smtClean="0"/>
              <a:t> saliniteter (se </a:t>
            </a:r>
            <a:r>
              <a:rPr lang="en-US" sz="3400" dirty="0" err="1" smtClean="0"/>
              <a:t>dem</a:t>
            </a:r>
            <a:r>
              <a:rPr lang="en-US" sz="3400" dirty="0" smtClean="0"/>
              <a:t> </a:t>
            </a:r>
            <a:r>
              <a:rPr lang="en-US" sz="3400" dirty="0" err="1" smtClean="0"/>
              <a:t>i</a:t>
            </a:r>
            <a:r>
              <a:rPr lang="en-US" sz="3400" dirty="0" smtClean="0"/>
              <a:t> Excel </a:t>
            </a:r>
            <a:r>
              <a:rPr lang="en-US" sz="3400" dirty="0" err="1" smtClean="0"/>
              <a:t>filen</a:t>
            </a:r>
            <a:r>
              <a:rPr lang="en-US" sz="3400" dirty="0" smtClean="0"/>
              <a:t>)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400" b="1" dirty="0" err="1" smtClean="0"/>
              <a:t>Diskussion</a:t>
            </a:r>
            <a:r>
              <a:rPr lang="en-US" sz="3400" b="1" dirty="0" smtClean="0"/>
              <a:t>:</a:t>
            </a:r>
            <a:r>
              <a:rPr lang="en-US" sz="3400" dirty="0" smtClean="0"/>
              <a:t> I </a:t>
            </a:r>
            <a:r>
              <a:rPr lang="en-US" sz="3400" dirty="0" err="1" smtClean="0"/>
              <a:t>hvilken</a:t>
            </a:r>
            <a:r>
              <a:rPr lang="en-US" sz="3400" dirty="0" smtClean="0"/>
              <a:t> grad </a:t>
            </a:r>
            <a:r>
              <a:rPr lang="en-US" sz="3400" dirty="0" err="1" smtClean="0"/>
              <a:t>gav</a:t>
            </a:r>
            <a:r>
              <a:rPr lang="en-US" sz="3400" dirty="0" smtClean="0"/>
              <a:t> </a:t>
            </a:r>
            <a:r>
              <a:rPr lang="en-US" sz="3400" dirty="0" err="1" smtClean="0"/>
              <a:t>eksperimentet</a:t>
            </a:r>
            <a:r>
              <a:rPr lang="en-US" sz="3400" dirty="0" smtClean="0"/>
              <a:t> </a:t>
            </a:r>
            <a:r>
              <a:rPr lang="en-US" sz="3400" dirty="0" err="1" smtClean="0"/>
              <a:t>evidens</a:t>
            </a:r>
            <a:r>
              <a:rPr lang="en-US" sz="3400" dirty="0" smtClean="0"/>
              <a:t> for </a:t>
            </a:r>
            <a:r>
              <a:rPr lang="en-US" sz="3400" dirty="0" err="1" smtClean="0"/>
              <a:t>hypotesen</a:t>
            </a:r>
            <a:r>
              <a:rPr lang="en-US" sz="3400" dirty="0" smtClean="0"/>
              <a:t>? </a:t>
            </a:r>
            <a:r>
              <a:rPr lang="en-US" sz="3400" dirty="0" err="1" smtClean="0"/>
              <a:t>Hvordan</a:t>
            </a:r>
            <a:r>
              <a:rPr lang="en-US" sz="3400" dirty="0" smtClean="0"/>
              <a:t> </a:t>
            </a:r>
            <a:r>
              <a:rPr lang="en-US" sz="3400" dirty="0" err="1" smtClean="0"/>
              <a:t>kan</a:t>
            </a:r>
            <a:r>
              <a:rPr lang="en-US" sz="3400" dirty="0" smtClean="0"/>
              <a:t> vi </a:t>
            </a:r>
            <a:r>
              <a:rPr lang="en-US" sz="3400" dirty="0" err="1" smtClean="0"/>
              <a:t>bruge</a:t>
            </a:r>
            <a:r>
              <a:rPr lang="en-US" sz="3400" dirty="0" smtClean="0"/>
              <a:t> </a:t>
            </a:r>
            <a:r>
              <a:rPr lang="en-US" sz="3400" dirty="0" err="1" smtClean="0"/>
              <a:t>dette</a:t>
            </a:r>
            <a:r>
              <a:rPr lang="en-US" sz="3400" dirty="0" smtClean="0"/>
              <a:t> </a:t>
            </a:r>
            <a:r>
              <a:rPr lang="en-US" sz="3400" dirty="0" err="1" smtClean="0"/>
              <a:t>resultat</a:t>
            </a:r>
            <a:r>
              <a:rPr lang="en-US" sz="3400" dirty="0" smtClean="0"/>
              <a:t> </a:t>
            </a:r>
            <a:r>
              <a:rPr lang="en-US" sz="3400" dirty="0" err="1" smtClean="0"/>
              <a:t>i</a:t>
            </a:r>
            <a:r>
              <a:rPr lang="en-US" sz="3400" dirty="0" smtClean="0"/>
              <a:t> </a:t>
            </a:r>
            <a:r>
              <a:rPr lang="en-US" sz="3400" dirty="0" err="1" smtClean="0"/>
              <a:t>forvaltningen</a:t>
            </a:r>
            <a:r>
              <a:rPr lang="en-US" sz="3400" dirty="0" smtClean="0"/>
              <a:t>?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400" b="1" dirty="0" err="1" smtClean="0"/>
              <a:t>Konklusion</a:t>
            </a:r>
            <a:r>
              <a:rPr lang="en-US" sz="3400" b="1" dirty="0" smtClean="0"/>
              <a:t>: </a:t>
            </a:r>
            <a:r>
              <a:rPr lang="en-US" sz="3400" dirty="0" err="1" smtClean="0"/>
              <a:t>Konkluder</a:t>
            </a:r>
            <a:r>
              <a:rPr lang="en-US" sz="3400" dirty="0" smtClean="0"/>
              <a:t> </a:t>
            </a:r>
            <a:r>
              <a:rPr lang="en-US" sz="3400" dirty="0" err="1" smtClean="0"/>
              <a:t>i</a:t>
            </a:r>
            <a:r>
              <a:rPr lang="en-US" sz="3400" dirty="0" smtClean="0"/>
              <a:t> </a:t>
            </a:r>
            <a:r>
              <a:rPr lang="en-US" sz="3400" dirty="0" err="1" smtClean="0"/>
              <a:t>hvor</a:t>
            </a:r>
            <a:r>
              <a:rPr lang="en-US" sz="3400" dirty="0" smtClean="0"/>
              <a:t> </a:t>
            </a:r>
            <a:r>
              <a:rPr lang="en-US" sz="3400" dirty="0" err="1" smtClean="0"/>
              <a:t>høj</a:t>
            </a:r>
            <a:r>
              <a:rPr lang="en-US" sz="3400" dirty="0" smtClean="0"/>
              <a:t> grad </a:t>
            </a:r>
            <a:r>
              <a:rPr lang="en-US" sz="3400" dirty="0" err="1" smtClean="0"/>
              <a:t>eksperimentet</a:t>
            </a:r>
            <a:r>
              <a:rPr lang="en-US" sz="3400" dirty="0" smtClean="0"/>
              <a:t> </a:t>
            </a:r>
            <a:r>
              <a:rPr lang="en-US" sz="3400" dirty="0" err="1" smtClean="0"/>
              <a:t>gav</a:t>
            </a:r>
            <a:r>
              <a:rPr lang="en-US" sz="3400" dirty="0" smtClean="0"/>
              <a:t> </a:t>
            </a:r>
            <a:r>
              <a:rPr lang="en-US" sz="3400" dirty="0" err="1" smtClean="0"/>
              <a:t>evidens</a:t>
            </a:r>
            <a:r>
              <a:rPr lang="en-US" sz="3400" dirty="0" smtClean="0"/>
              <a:t> for </a:t>
            </a:r>
            <a:r>
              <a:rPr lang="en-US" sz="3400" dirty="0" err="1" smtClean="0"/>
              <a:t>eller</a:t>
            </a:r>
            <a:r>
              <a:rPr lang="en-US" sz="3400" dirty="0" smtClean="0"/>
              <a:t> </a:t>
            </a:r>
            <a:r>
              <a:rPr lang="en-US" sz="3400" dirty="0" err="1" smtClean="0"/>
              <a:t>imod</a:t>
            </a:r>
            <a:r>
              <a:rPr lang="en-US" sz="3400" dirty="0" smtClean="0"/>
              <a:t> </a:t>
            </a:r>
            <a:r>
              <a:rPr lang="en-US" sz="3400" dirty="0" err="1" smtClean="0"/>
              <a:t>hypotesen</a:t>
            </a:r>
            <a:r>
              <a:rPr lang="en-US" sz="3400" dirty="0" smtClean="0"/>
              <a:t> </a:t>
            </a: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78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espirometer – </a:t>
            </a:r>
            <a:r>
              <a:rPr lang="en-US" dirty="0" err="1"/>
              <a:t>k</a:t>
            </a:r>
            <a:r>
              <a:rPr lang="en-US" dirty="0" err="1" smtClean="0"/>
              <a:t>onceptuelt</a:t>
            </a:r>
            <a:r>
              <a:rPr lang="en-US" dirty="0" smtClean="0"/>
              <a:t>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03" y="1579648"/>
            <a:ext cx="7467984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89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Respirometer – 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rigtige</a:t>
            </a:r>
            <a:r>
              <a:rPr lang="en-US" dirty="0" smtClean="0"/>
              <a:t> </a:t>
            </a:r>
            <a:r>
              <a:rPr lang="en-US" dirty="0" err="1" smtClean="0"/>
              <a:t>eksperiment</a:t>
            </a:r>
            <a:endParaRPr lang="en-US" dirty="0"/>
          </a:p>
        </p:txBody>
      </p:sp>
      <p:pic>
        <p:nvPicPr>
          <p:cNvPr id="1026" name="Picture 2" descr="https://scontent-ams2-1.xx.fbcdn.net/hphotos-xpf1/v/t34.0-12/11713556_10152921955425824_21362893_n.jpg?oh=5b230c615f9104404be8e9f7265030b3&amp;oe=559FE7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63" y="1690688"/>
            <a:ext cx="6427490" cy="482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5340096" y="2542032"/>
            <a:ext cx="329184" cy="722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9844778">
            <a:off x="5532381" y="4634061"/>
            <a:ext cx="448056" cy="905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23324" y="5678024"/>
            <a:ext cx="286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Oxygen measuring electrode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95514" y="1940726"/>
            <a:ext cx="512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Chamber where the fish is during the measurements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8522208" y="5376672"/>
            <a:ext cx="1143000" cy="486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773735" y="5435015"/>
            <a:ext cx="136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pump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75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Spørgsmål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at </a:t>
            </a:r>
            <a:r>
              <a:rPr lang="en-US" dirty="0" err="1" smtClean="0"/>
              <a:t>sikre</a:t>
            </a:r>
            <a:r>
              <a:rPr lang="en-US" dirty="0" smtClean="0"/>
              <a:t> </a:t>
            </a:r>
            <a:r>
              <a:rPr lang="en-US" dirty="0" err="1" smtClean="0"/>
              <a:t>forståelsen</a:t>
            </a:r>
            <a:r>
              <a:rPr lang="da-DK" dirty="0"/>
              <a:t/>
            </a:r>
            <a:br>
              <a:rPr lang="da-D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065" y="1529234"/>
            <a:ext cx="6983627" cy="45750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u="sng" dirty="0" err="1" smtClean="0"/>
              <a:t>Spørgsmål</a:t>
            </a:r>
            <a:r>
              <a:rPr lang="en-US" sz="1800" u="sng" dirty="0" smtClean="0"/>
              <a:t> A</a:t>
            </a:r>
          </a:p>
          <a:p>
            <a:pPr marL="0" indent="0">
              <a:buNone/>
            </a:pPr>
            <a:r>
              <a:rPr lang="en-US" sz="1800" i="1" dirty="0" err="1" smtClean="0"/>
              <a:t>Forklar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hvad</a:t>
            </a:r>
            <a:r>
              <a:rPr lang="en-US" sz="1800" i="1" dirty="0" smtClean="0"/>
              <a:t> “aerobic scope” </a:t>
            </a:r>
            <a:r>
              <a:rPr lang="en-US" sz="1800" i="1" dirty="0" err="1" smtClean="0"/>
              <a:t>er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og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hvordan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det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kan</a:t>
            </a:r>
            <a:r>
              <a:rPr lang="en-US" sz="1800" i="1" smtClean="0"/>
              <a:t> udregnes</a:t>
            </a:r>
            <a:r>
              <a:rPr lang="en-US" sz="1800" i="1" dirty="0" smtClean="0"/>
              <a:t> for </a:t>
            </a:r>
            <a:r>
              <a:rPr lang="en-US" sz="1800" i="1" dirty="0" err="1" smtClean="0"/>
              <a:t>fisk</a:t>
            </a:r>
            <a:r>
              <a:rPr lang="en-US" sz="1800" i="1" dirty="0" smtClean="0"/>
              <a:t>?</a:t>
            </a:r>
            <a:endParaRPr lang="en-US" sz="1800" i="1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Forestil</a:t>
            </a:r>
            <a:r>
              <a:rPr lang="en-US" sz="1800" dirty="0" smtClean="0"/>
              <a:t> dig to </a:t>
            </a:r>
            <a:r>
              <a:rPr lang="en-US" sz="1800" dirty="0" err="1" smtClean="0"/>
              <a:t>fisk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et </a:t>
            </a:r>
            <a:r>
              <a:rPr lang="en-US" sz="1800" dirty="0" err="1" smtClean="0"/>
              <a:t>eksperiment</a:t>
            </a:r>
            <a:r>
              <a:rPr lang="en-US" sz="1800" dirty="0"/>
              <a:t>. </a:t>
            </a:r>
            <a:endParaRPr lang="da-DK" sz="1800" dirty="0"/>
          </a:p>
          <a:p>
            <a:pPr lvl="0"/>
            <a:r>
              <a:rPr lang="en-US" sz="1800" dirty="0" smtClean="0"/>
              <a:t>Fisk </a:t>
            </a:r>
            <a:r>
              <a:rPr lang="en-US" sz="1800" dirty="0"/>
              <a:t>1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et </a:t>
            </a:r>
            <a:r>
              <a:rPr lang="en-US" sz="1800" dirty="0" err="1" smtClean="0"/>
              <a:t>stort</a:t>
            </a:r>
            <a:r>
              <a:rPr lang="en-US" sz="1800" dirty="0" smtClean="0"/>
              <a:t> </a:t>
            </a:r>
            <a:r>
              <a:rPr lang="en-US" sz="1800" dirty="0" err="1" smtClean="0"/>
              <a:t>akvarium</a:t>
            </a:r>
            <a:r>
              <a:rPr lang="en-US" sz="1800" dirty="0" smtClean="0"/>
              <a:t>, </a:t>
            </a:r>
            <a:r>
              <a:rPr lang="en-US" sz="1800" dirty="0" err="1" smtClean="0"/>
              <a:t>hvor</a:t>
            </a:r>
            <a:r>
              <a:rPr lang="en-US" sz="1800" dirty="0" smtClean="0"/>
              <a:t> </a:t>
            </a:r>
            <a:r>
              <a:rPr lang="en-US" sz="1800" dirty="0" err="1" smtClean="0"/>
              <a:t>temperaturen</a:t>
            </a:r>
            <a:r>
              <a:rPr lang="en-US" sz="1800" dirty="0" smtClean="0"/>
              <a:t>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meget</a:t>
            </a:r>
            <a:r>
              <a:rPr lang="en-US" sz="1800" dirty="0" smtClean="0"/>
              <a:t> </a:t>
            </a:r>
            <a:r>
              <a:rPr lang="en-US" sz="1800" dirty="0" err="1" smtClean="0"/>
              <a:t>høj</a:t>
            </a:r>
            <a:r>
              <a:rPr lang="en-US" sz="1800" dirty="0" smtClean="0"/>
              <a:t>, </a:t>
            </a:r>
            <a:r>
              <a:rPr lang="en-US" sz="1800" dirty="0" err="1" smtClean="0"/>
              <a:t>så</a:t>
            </a:r>
            <a:r>
              <a:rPr lang="en-US" sz="1800" dirty="0" smtClean="0"/>
              <a:t> </a:t>
            </a:r>
            <a:r>
              <a:rPr lang="en-US" sz="1800" dirty="0"/>
              <a:t>AS </a:t>
            </a:r>
            <a:r>
              <a:rPr lang="en-US" sz="1800" dirty="0" smtClean="0"/>
              <a:t>for </a:t>
            </a:r>
            <a:r>
              <a:rPr lang="en-US" sz="1800" dirty="0" err="1" smtClean="0"/>
              <a:t>fisken</a:t>
            </a:r>
            <a:r>
              <a:rPr lang="en-US" sz="1800" dirty="0" smtClean="0"/>
              <a:t> </a:t>
            </a:r>
            <a:r>
              <a:rPr lang="en-US" sz="1800" dirty="0" err="1" smtClean="0"/>
              <a:t>bliver</a:t>
            </a:r>
            <a:r>
              <a:rPr lang="en-US" sz="1800" dirty="0" smtClean="0"/>
              <a:t> </a:t>
            </a:r>
            <a:r>
              <a:rPr lang="en-US" sz="1800" dirty="0" err="1" smtClean="0"/>
              <a:t>tæt</a:t>
            </a:r>
            <a:r>
              <a:rPr lang="en-US" sz="1800" dirty="0" smtClean="0"/>
              <a:t> </a:t>
            </a:r>
            <a:r>
              <a:rPr lang="en-US" sz="1800" dirty="0" err="1" smtClean="0"/>
              <a:t>på</a:t>
            </a:r>
            <a:r>
              <a:rPr lang="en-US" sz="1800" dirty="0" smtClean="0"/>
              <a:t> </a:t>
            </a:r>
            <a:r>
              <a:rPr lang="en-US" sz="1800" dirty="0"/>
              <a:t>0</a:t>
            </a:r>
            <a:endParaRPr lang="da-DK" sz="1800" dirty="0"/>
          </a:p>
          <a:p>
            <a:pPr lvl="0"/>
            <a:r>
              <a:rPr lang="en-US" sz="1800" dirty="0" smtClean="0"/>
              <a:t>Fisk </a:t>
            </a:r>
            <a:r>
              <a:rPr lang="en-US" sz="1800" dirty="0"/>
              <a:t>2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et </a:t>
            </a:r>
            <a:r>
              <a:rPr lang="en-US" sz="1800" dirty="0" err="1" smtClean="0"/>
              <a:t>stort</a:t>
            </a:r>
            <a:r>
              <a:rPr lang="en-US" sz="1800" dirty="0" smtClean="0"/>
              <a:t> </a:t>
            </a:r>
            <a:r>
              <a:rPr lang="en-US" sz="1800" dirty="0" err="1" smtClean="0"/>
              <a:t>akvarium</a:t>
            </a:r>
            <a:r>
              <a:rPr lang="en-US" sz="1800" dirty="0" smtClean="0"/>
              <a:t> </a:t>
            </a:r>
            <a:r>
              <a:rPr lang="en-US" sz="1800" dirty="0" err="1" smtClean="0"/>
              <a:t>hvor</a:t>
            </a:r>
            <a:r>
              <a:rPr lang="en-US" sz="1800" dirty="0" smtClean="0"/>
              <a:t> </a:t>
            </a:r>
            <a:r>
              <a:rPr lang="en-US" sz="1800" dirty="0" err="1" smtClean="0"/>
              <a:t>temperaturen</a:t>
            </a:r>
            <a:r>
              <a:rPr lang="en-US" sz="1800" dirty="0" smtClean="0"/>
              <a:t>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lavere</a:t>
            </a:r>
            <a:r>
              <a:rPr lang="en-US" sz="1800" dirty="0" smtClean="0"/>
              <a:t> </a:t>
            </a:r>
            <a:r>
              <a:rPr lang="en-US" sz="1800" dirty="0" err="1" smtClean="0"/>
              <a:t>og</a:t>
            </a:r>
            <a:r>
              <a:rPr lang="en-US" sz="1800" dirty="0" smtClean="0"/>
              <a:t> </a:t>
            </a:r>
            <a:r>
              <a:rPr lang="en-US" sz="1800" dirty="0" err="1" smtClean="0"/>
              <a:t>tættere</a:t>
            </a:r>
            <a:r>
              <a:rPr lang="en-US" sz="1800" dirty="0" smtClean="0"/>
              <a:t> </a:t>
            </a:r>
            <a:r>
              <a:rPr lang="en-US" sz="1800" dirty="0" err="1" smtClean="0"/>
              <a:t>på</a:t>
            </a:r>
            <a:r>
              <a:rPr lang="en-US" sz="1800" dirty="0" smtClean="0"/>
              <a:t> den </a:t>
            </a:r>
            <a:r>
              <a:rPr lang="en-US" sz="1800" dirty="0" err="1" smtClean="0"/>
              <a:t>naturlige</a:t>
            </a:r>
            <a:r>
              <a:rPr lang="en-US" sz="1800" dirty="0" smtClean="0"/>
              <a:t> ideal-</a:t>
            </a:r>
            <a:r>
              <a:rPr lang="en-US" sz="1800" dirty="0" err="1" smtClean="0"/>
              <a:t>temperatur</a:t>
            </a:r>
            <a:r>
              <a:rPr lang="en-US" sz="1800" dirty="0" smtClean="0"/>
              <a:t> for </a:t>
            </a:r>
            <a:r>
              <a:rPr lang="en-US" sz="1800" dirty="0" err="1" smtClean="0"/>
              <a:t>arten</a:t>
            </a:r>
            <a:r>
              <a:rPr lang="en-US" sz="1800" dirty="0" smtClean="0"/>
              <a:t>.</a:t>
            </a:r>
          </a:p>
          <a:p>
            <a:pPr marL="0" lv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en-US" sz="1800" u="sng" dirty="0" err="1" smtClean="0"/>
              <a:t>Spørgsmål</a:t>
            </a:r>
            <a:r>
              <a:rPr lang="en-US" sz="1800" u="sng" dirty="0" smtClean="0"/>
              <a:t> B</a:t>
            </a:r>
            <a:endParaRPr lang="da-DK" sz="1800" dirty="0"/>
          </a:p>
          <a:p>
            <a:pPr marL="0" indent="0">
              <a:buNone/>
            </a:pPr>
            <a:r>
              <a:rPr lang="en-US" sz="1800" i="1" dirty="0" smtClean="0"/>
              <a:t>De to </a:t>
            </a:r>
            <a:r>
              <a:rPr lang="en-US" sz="1800" i="1" dirty="0" err="1" smtClean="0"/>
              <a:t>fisk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holdes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begge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akvarier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i</a:t>
            </a:r>
            <a:r>
              <a:rPr lang="en-US" sz="1800" i="1" dirty="0" smtClean="0"/>
              <a:t> to </a:t>
            </a:r>
            <a:r>
              <a:rPr lang="en-US" sz="1800" i="1" dirty="0" err="1" smtClean="0"/>
              <a:t>år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hvor</a:t>
            </a:r>
            <a:r>
              <a:rPr lang="en-US" sz="1800" i="1" dirty="0" smtClean="0"/>
              <a:t> de </a:t>
            </a:r>
            <a:r>
              <a:rPr lang="en-US" sz="1800" i="1" dirty="0" err="1" smtClean="0"/>
              <a:t>fodres</a:t>
            </a:r>
            <a:r>
              <a:rPr lang="en-US" sz="1800" i="1" dirty="0" smtClean="0"/>
              <a:t> med </a:t>
            </a:r>
            <a:r>
              <a:rPr lang="en-US" sz="1800" i="1" dirty="0" err="1" smtClean="0"/>
              <a:t>nøjagtigt</a:t>
            </a:r>
            <a:r>
              <a:rPr lang="en-US" sz="1800" i="1" dirty="0" smtClean="0"/>
              <a:t> den </a:t>
            </a:r>
            <a:r>
              <a:rPr lang="en-US" sz="1800" i="1" dirty="0" err="1" smtClean="0"/>
              <a:t>samme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mængde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føde</a:t>
            </a:r>
            <a:r>
              <a:rPr lang="en-US" sz="1800" i="1" dirty="0" smtClean="0"/>
              <a:t>. </a:t>
            </a:r>
            <a:r>
              <a:rPr lang="en-US" sz="1800" i="1" dirty="0" err="1" smtClean="0"/>
              <a:t>Hvilke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af</a:t>
            </a:r>
            <a:r>
              <a:rPr lang="en-US" sz="1800" i="1" dirty="0" smtClean="0"/>
              <a:t> de to </a:t>
            </a:r>
            <a:r>
              <a:rPr lang="en-US" sz="1800" i="1" dirty="0" err="1" smtClean="0"/>
              <a:t>fisk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tror</a:t>
            </a:r>
            <a:r>
              <a:rPr lang="en-US" sz="1800" i="1" dirty="0" smtClean="0"/>
              <a:t> du </a:t>
            </a:r>
            <a:r>
              <a:rPr lang="en-US" sz="1800" i="1" dirty="0" err="1" smtClean="0"/>
              <a:t>vil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vil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veje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mest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efter</a:t>
            </a:r>
            <a:r>
              <a:rPr lang="en-US" sz="1800" i="1" dirty="0" smtClean="0"/>
              <a:t> to </a:t>
            </a:r>
            <a:r>
              <a:rPr lang="en-US" sz="1800" i="1" dirty="0" err="1" smtClean="0"/>
              <a:t>år</a:t>
            </a:r>
            <a:r>
              <a:rPr lang="en-US" sz="1800" i="1" dirty="0" smtClean="0"/>
              <a:t>?</a:t>
            </a:r>
            <a:endParaRPr lang="da-DK" sz="1800" dirty="0"/>
          </a:p>
          <a:p>
            <a:pPr marL="0" indent="0">
              <a:buNone/>
            </a:pPr>
            <a:endParaRPr lang="en-US" sz="1800" u="sng" dirty="0" smtClean="0"/>
          </a:p>
          <a:p>
            <a:pPr marL="0" indent="0">
              <a:buNone/>
            </a:pPr>
            <a:r>
              <a:rPr lang="en-US" sz="1800" u="sng" dirty="0" err="1" smtClean="0"/>
              <a:t>Spørgsmål</a:t>
            </a:r>
            <a:r>
              <a:rPr lang="en-US" sz="1800" u="sng" dirty="0" smtClean="0"/>
              <a:t> C</a:t>
            </a:r>
            <a:endParaRPr lang="da-DK" sz="1800" dirty="0"/>
          </a:p>
          <a:p>
            <a:pPr marL="0" indent="0">
              <a:buNone/>
            </a:pPr>
            <a:r>
              <a:rPr lang="en-US" sz="1800" i="1" dirty="0" err="1" smtClean="0"/>
              <a:t>En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stor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rovfisk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slippes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ud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begge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akvarier</a:t>
            </a:r>
            <a:r>
              <a:rPr lang="en-US" sz="1800" i="1" dirty="0" smtClean="0"/>
              <a:t>. </a:t>
            </a:r>
            <a:r>
              <a:rPr lang="en-US" sz="1800" i="1" dirty="0" err="1" smtClean="0"/>
              <a:t>Hvilken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af</a:t>
            </a:r>
            <a:r>
              <a:rPr lang="en-US" sz="1800" i="1" dirty="0" smtClean="0"/>
              <a:t> de to </a:t>
            </a:r>
            <a:r>
              <a:rPr lang="en-US" sz="1800" i="1" dirty="0" err="1" smtClean="0"/>
              <a:t>fisk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tror</a:t>
            </a:r>
            <a:r>
              <a:rPr lang="en-US" sz="1800" i="1" dirty="0" smtClean="0"/>
              <a:t> du </a:t>
            </a:r>
            <a:r>
              <a:rPr lang="en-US" sz="1800" i="1" dirty="0" err="1" smtClean="0"/>
              <a:t>har</a:t>
            </a:r>
            <a:r>
              <a:rPr lang="en-US" sz="1800" i="1" dirty="0" smtClean="0"/>
              <a:t> den </a:t>
            </a:r>
            <a:r>
              <a:rPr lang="en-US" sz="1800" i="1" dirty="0" err="1" smtClean="0"/>
              <a:t>største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sandsynlighed</a:t>
            </a:r>
            <a:r>
              <a:rPr lang="en-US" sz="1800" i="1" dirty="0" smtClean="0"/>
              <a:t> for at </a:t>
            </a:r>
            <a:r>
              <a:rPr lang="en-US" sz="1800" i="1" dirty="0" err="1" smtClean="0"/>
              <a:t>undslippe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rovfisken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og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hvorfor</a:t>
            </a:r>
            <a:r>
              <a:rPr lang="en-US" sz="1800" i="1" dirty="0" smtClean="0"/>
              <a:t>?</a:t>
            </a:r>
            <a:endParaRPr lang="da-DK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8111167" y="5942784"/>
            <a:ext cx="14302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by </a:t>
            </a:r>
            <a:r>
              <a:rPr lang="en-GB" sz="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Verbek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al. (2016).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9125052" y="5400742"/>
            <a:ext cx="127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Temperatur</a:t>
            </a:r>
            <a:endParaRPr lang="en-US" dirty="0"/>
          </a:p>
        </p:txBody>
      </p:sp>
      <p:pic>
        <p:nvPicPr>
          <p:cNvPr id="7" name="Picture 6" descr="Figur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60"/>
          <a:stretch/>
        </p:blipFill>
        <p:spPr bwMode="auto">
          <a:xfrm>
            <a:off x="7867690" y="2428943"/>
            <a:ext cx="3790909" cy="2977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Resultater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300" dirty="0" smtClean="0"/>
              <a:t>– </a:t>
            </a:r>
            <a:r>
              <a:rPr lang="en-US" sz="3300" dirty="0" err="1" smtClean="0"/>
              <a:t>eksempler</a:t>
            </a:r>
            <a:r>
              <a:rPr lang="en-US" sz="3300" dirty="0" smtClean="0"/>
              <a:t> </a:t>
            </a:r>
            <a:r>
              <a:rPr lang="en-US" sz="3300" dirty="0" err="1" smtClean="0"/>
              <a:t>på</a:t>
            </a:r>
            <a:r>
              <a:rPr lang="en-US" sz="3300" dirty="0" smtClean="0"/>
              <a:t> </a:t>
            </a:r>
            <a:r>
              <a:rPr lang="en-US" sz="3300" dirty="0" err="1" smtClean="0"/>
              <a:t>måder</a:t>
            </a:r>
            <a:r>
              <a:rPr lang="en-US" sz="3300" dirty="0" smtClean="0"/>
              <a:t> at </a:t>
            </a:r>
            <a:r>
              <a:rPr lang="en-US" sz="3300" dirty="0" err="1" smtClean="0"/>
              <a:t>præsentere</a:t>
            </a:r>
            <a:r>
              <a:rPr lang="en-US" sz="3300" dirty="0" smtClean="0"/>
              <a:t> data om AS </a:t>
            </a:r>
            <a:r>
              <a:rPr lang="en-US" sz="3300" dirty="0" err="1" smtClean="0"/>
              <a:t>ændringer</a:t>
            </a:r>
            <a:endParaRPr lang="en-US" sz="3300" dirty="0"/>
          </a:p>
        </p:txBody>
      </p:sp>
      <p:sp>
        <p:nvSpPr>
          <p:cNvPr id="7" name="Rounded Rectangle 6"/>
          <p:cNvSpPr/>
          <p:nvPr/>
        </p:nvSpPr>
        <p:spPr>
          <a:xfrm>
            <a:off x="758757" y="5715214"/>
            <a:ext cx="10865796" cy="8073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08953" y="5807412"/>
            <a:ext cx="10515600" cy="105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err="1" smtClean="0"/>
              <a:t>Læg</a:t>
            </a:r>
            <a:r>
              <a:rPr lang="en-US" sz="1400" dirty="0" smtClean="0"/>
              <a:t> </a:t>
            </a:r>
            <a:r>
              <a:rPr lang="en-US" sz="1400" dirty="0" err="1" smtClean="0"/>
              <a:t>mærke</a:t>
            </a:r>
            <a:r>
              <a:rPr lang="en-US" sz="1400" dirty="0" smtClean="0"/>
              <a:t> </a:t>
            </a:r>
            <a:r>
              <a:rPr lang="en-US" sz="1400" dirty="0" err="1" smtClean="0"/>
              <a:t>til</a:t>
            </a:r>
            <a:r>
              <a:rPr lang="en-US" sz="1400" dirty="0" smtClean="0"/>
              <a:t> </a:t>
            </a:r>
            <a:r>
              <a:rPr lang="en-US" sz="1400" dirty="0" err="1" smtClean="0"/>
              <a:t>hvordan</a:t>
            </a:r>
            <a:r>
              <a:rPr lang="en-US" sz="1400" dirty="0" smtClean="0"/>
              <a:t> de to figurer </a:t>
            </a:r>
            <a:r>
              <a:rPr lang="en-US" sz="1400" dirty="0" err="1" smtClean="0"/>
              <a:t>illustrerer</a:t>
            </a:r>
            <a:r>
              <a:rPr lang="en-US" sz="1400" dirty="0" smtClean="0"/>
              <a:t> de </a:t>
            </a:r>
            <a:r>
              <a:rPr lang="en-US" sz="1400" dirty="0" err="1" smtClean="0"/>
              <a:t>samme</a:t>
            </a:r>
            <a:r>
              <a:rPr lang="en-US" sz="1400" dirty="0" smtClean="0"/>
              <a:t> </a:t>
            </a:r>
            <a:r>
              <a:rPr lang="en-US" sz="1400" dirty="0" err="1" smtClean="0"/>
              <a:t>grundlæggende</a:t>
            </a:r>
            <a:r>
              <a:rPr lang="en-US" sz="1400" dirty="0" smtClean="0"/>
              <a:t> data, de </a:t>
            </a:r>
            <a:r>
              <a:rPr lang="en-US" sz="1400" dirty="0" err="1" smtClean="0"/>
              <a:t>forskellige</a:t>
            </a:r>
            <a:r>
              <a:rPr lang="en-US" sz="1400" dirty="0" smtClean="0"/>
              <a:t> </a:t>
            </a:r>
            <a:r>
              <a:rPr lang="en-US" sz="1400" dirty="0" err="1" smtClean="0"/>
              <a:t>måder</a:t>
            </a:r>
            <a:r>
              <a:rPr lang="en-US" sz="1400" dirty="0" smtClean="0"/>
              <a:t> at </a:t>
            </a:r>
            <a:r>
              <a:rPr lang="en-US" sz="1400" dirty="0" err="1" smtClean="0"/>
              <a:t>præsentere</a:t>
            </a:r>
            <a:r>
              <a:rPr lang="en-US" sz="1400" dirty="0" smtClean="0"/>
              <a:t> data (</a:t>
            </a:r>
            <a:r>
              <a:rPr lang="en-US" sz="1400" dirty="0" err="1" smtClean="0"/>
              <a:t>rådata</a:t>
            </a:r>
            <a:r>
              <a:rPr lang="en-US" sz="1400" dirty="0" smtClean="0"/>
              <a:t> </a:t>
            </a:r>
            <a:r>
              <a:rPr lang="en-US" sz="1400" dirty="0" err="1" smtClean="0"/>
              <a:t>punkter</a:t>
            </a:r>
            <a:r>
              <a:rPr lang="en-US" sz="1400" dirty="0" smtClean="0"/>
              <a:t> </a:t>
            </a:r>
            <a:r>
              <a:rPr lang="en-US" sz="1400" dirty="0" err="1" smtClean="0"/>
              <a:t>til</a:t>
            </a:r>
            <a:r>
              <a:rPr lang="en-US" sz="1400" dirty="0" smtClean="0"/>
              <a:t> </a:t>
            </a:r>
            <a:r>
              <a:rPr lang="en-US" sz="1400" dirty="0" err="1" smtClean="0"/>
              <a:t>venstre</a:t>
            </a:r>
            <a:r>
              <a:rPr lang="en-US" sz="1400" dirty="0" smtClean="0"/>
              <a:t> </a:t>
            </a:r>
            <a:r>
              <a:rPr lang="en-US" sz="1400" dirty="0" err="1" smtClean="0"/>
              <a:t>og</a:t>
            </a:r>
            <a:r>
              <a:rPr lang="en-US" sz="1400" dirty="0" smtClean="0"/>
              <a:t> de </a:t>
            </a:r>
            <a:r>
              <a:rPr lang="en-US" sz="1400" dirty="0" err="1" smtClean="0"/>
              <a:t>udregnede</a:t>
            </a:r>
            <a:r>
              <a:rPr lang="en-US" sz="1400" dirty="0" smtClean="0"/>
              <a:t> </a:t>
            </a:r>
            <a:r>
              <a:rPr lang="en-US" sz="1400" dirty="0" err="1" smtClean="0"/>
              <a:t>gennemsnit</a:t>
            </a:r>
            <a:r>
              <a:rPr lang="en-US" sz="1400" dirty="0" smtClean="0"/>
              <a:t> for </a:t>
            </a:r>
            <a:r>
              <a:rPr lang="en-US" sz="1400" dirty="0" err="1" smtClean="0"/>
              <a:t>hver</a:t>
            </a:r>
            <a:r>
              <a:rPr lang="en-US" sz="1400" dirty="0" smtClean="0"/>
              <a:t> </a:t>
            </a:r>
            <a:r>
              <a:rPr lang="en-US" sz="1400" dirty="0" err="1" smtClean="0"/>
              <a:t>salinitet</a:t>
            </a:r>
            <a:r>
              <a:rPr lang="en-US" sz="1400" dirty="0" smtClean="0"/>
              <a:t> </a:t>
            </a:r>
            <a:r>
              <a:rPr lang="en-US" sz="1400" dirty="0" err="1" smtClean="0"/>
              <a:t>til</a:t>
            </a:r>
            <a:r>
              <a:rPr lang="en-US" sz="1400" dirty="0" smtClean="0"/>
              <a:t> </a:t>
            </a:r>
            <a:r>
              <a:rPr lang="en-US" sz="1400" dirty="0" err="1" smtClean="0"/>
              <a:t>højre</a:t>
            </a:r>
            <a:r>
              <a:rPr lang="en-US" sz="1400" dirty="0" smtClean="0"/>
              <a:t>) giver </a:t>
            </a:r>
            <a:r>
              <a:rPr lang="en-US" sz="1400" dirty="0" err="1" smtClean="0"/>
              <a:t>læseren</a:t>
            </a:r>
            <a:r>
              <a:rPr lang="en-US" sz="1400" dirty="0" smtClean="0"/>
              <a:t> </a:t>
            </a:r>
            <a:r>
              <a:rPr lang="en-US" sz="1400" dirty="0" err="1" smtClean="0"/>
              <a:t>forskellige</a:t>
            </a:r>
            <a:r>
              <a:rPr lang="en-US" sz="1400" dirty="0" smtClean="0"/>
              <a:t> </a:t>
            </a:r>
            <a:r>
              <a:rPr lang="en-US" sz="1400" dirty="0" err="1" smtClean="0"/>
              <a:t>niveauer</a:t>
            </a:r>
            <a:r>
              <a:rPr lang="en-US" sz="1400" dirty="0" smtClean="0"/>
              <a:t> </a:t>
            </a:r>
            <a:r>
              <a:rPr lang="en-US" sz="1400" dirty="0" err="1" smtClean="0"/>
              <a:t>af</a:t>
            </a:r>
            <a:r>
              <a:rPr lang="en-US" sz="1400" dirty="0" smtClean="0"/>
              <a:t> </a:t>
            </a:r>
            <a:r>
              <a:rPr lang="en-US" sz="1400" dirty="0" err="1" smtClean="0"/>
              <a:t>forståelse</a:t>
            </a:r>
            <a:r>
              <a:rPr lang="en-US" sz="1400" dirty="0" smtClean="0"/>
              <a:t>. Den </a:t>
            </a:r>
            <a:r>
              <a:rPr lang="en-US" sz="1400" dirty="0" err="1" smtClean="0"/>
              <a:t>individuelle</a:t>
            </a:r>
            <a:r>
              <a:rPr lang="en-US" sz="1400" dirty="0" smtClean="0"/>
              <a:t> variation </a:t>
            </a:r>
            <a:r>
              <a:rPr lang="en-US" sz="1400" dirty="0" err="1" smtClean="0"/>
              <a:t>i</a:t>
            </a:r>
            <a:r>
              <a:rPr lang="en-US" sz="1400" dirty="0" smtClean="0"/>
              <a:t> AS, </a:t>
            </a:r>
            <a:r>
              <a:rPr lang="en-US" sz="1400" dirty="0" err="1" smtClean="0"/>
              <a:t>er</a:t>
            </a:r>
            <a:r>
              <a:rPr lang="en-US" sz="1400" dirty="0" smtClean="0"/>
              <a:t> for </a:t>
            </a:r>
            <a:r>
              <a:rPr lang="en-US" sz="1400" dirty="0" err="1" smtClean="0"/>
              <a:t>eksempel</a:t>
            </a:r>
            <a:r>
              <a:rPr lang="en-US" sz="1400" dirty="0" smtClean="0"/>
              <a:t> </a:t>
            </a:r>
            <a:r>
              <a:rPr lang="en-US" sz="1400" dirty="0" err="1" smtClean="0"/>
              <a:t>ikke</a:t>
            </a:r>
            <a:r>
              <a:rPr lang="en-US" sz="1400" dirty="0" smtClean="0"/>
              <a:t> </a:t>
            </a:r>
            <a:r>
              <a:rPr lang="en-US" sz="1400" dirty="0" err="1" smtClean="0"/>
              <a:t>synlig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figur</a:t>
            </a:r>
            <a:r>
              <a:rPr lang="en-US" sz="1400" dirty="0" smtClean="0"/>
              <a:t> 2, </a:t>
            </a:r>
            <a:r>
              <a:rPr lang="en-US" sz="1400" dirty="0" err="1" smtClean="0"/>
              <a:t>hvorimod</a:t>
            </a:r>
            <a:r>
              <a:rPr lang="en-US" sz="1400" dirty="0" smtClean="0"/>
              <a:t> den </a:t>
            </a:r>
            <a:r>
              <a:rPr lang="en-US" sz="1400" dirty="0" err="1" smtClean="0"/>
              <a:t>gennemsnitlige</a:t>
            </a:r>
            <a:r>
              <a:rPr lang="en-US" sz="1400" dirty="0" smtClean="0"/>
              <a:t> </a:t>
            </a:r>
            <a:r>
              <a:rPr lang="en-US" sz="1400" dirty="0" err="1" smtClean="0"/>
              <a:t>påvirksning</a:t>
            </a:r>
            <a:r>
              <a:rPr lang="en-US" sz="1400" dirty="0" smtClean="0"/>
              <a:t> </a:t>
            </a:r>
            <a:r>
              <a:rPr lang="en-US" sz="1400" dirty="0" err="1" smtClean="0"/>
              <a:t>af</a:t>
            </a:r>
            <a:r>
              <a:rPr lang="en-US" sz="1400" dirty="0" smtClean="0"/>
              <a:t> </a:t>
            </a:r>
            <a:r>
              <a:rPr lang="en-US" sz="1400" dirty="0" err="1" smtClean="0"/>
              <a:t>stigende</a:t>
            </a:r>
            <a:r>
              <a:rPr lang="en-US" sz="1400" dirty="0" smtClean="0"/>
              <a:t> saliniteter </a:t>
            </a:r>
            <a:r>
              <a:rPr lang="en-US" sz="1400" dirty="0" err="1" smtClean="0"/>
              <a:t>er</a:t>
            </a:r>
            <a:r>
              <a:rPr lang="en-US" sz="1400" dirty="0" smtClean="0"/>
              <a:t> </a:t>
            </a:r>
            <a:r>
              <a:rPr lang="en-US" sz="1400" dirty="0" err="1" smtClean="0"/>
              <a:t>svær</a:t>
            </a:r>
            <a:r>
              <a:rPr lang="en-US" sz="1400" dirty="0" smtClean="0"/>
              <a:t> at se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figur</a:t>
            </a:r>
            <a:r>
              <a:rPr lang="en-US" sz="1400" dirty="0" smtClean="0"/>
              <a:t> 1.</a:t>
            </a:r>
            <a:endParaRPr lang="en-US" sz="1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54849"/>
              </p:ext>
            </p:extLst>
          </p:nvPr>
        </p:nvGraphicFramePr>
        <p:xfrm>
          <a:off x="758757" y="1855368"/>
          <a:ext cx="10698003" cy="356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5010492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Figur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6753" y="5009299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Figur</a:t>
            </a:r>
            <a:r>
              <a:rPr lang="en-US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8757" y="5715213"/>
            <a:ext cx="10865796" cy="8597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25286" y="5715214"/>
            <a:ext cx="10515600" cy="105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err="1" smtClean="0"/>
              <a:t>Endeligt</a:t>
            </a:r>
            <a:r>
              <a:rPr lang="en-US" sz="1400" dirty="0" smtClean="0"/>
              <a:t> </a:t>
            </a:r>
            <a:r>
              <a:rPr lang="en-US" sz="1400" dirty="0" err="1" smtClean="0"/>
              <a:t>er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populær</a:t>
            </a:r>
            <a:r>
              <a:rPr lang="en-US" sz="1400" dirty="0" smtClean="0"/>
              <a:t> </a:t>
            </a:r>
            <a:r>
              <a:rPr lang="en-US" sz="1400" dirty="0" err="1" smtClean="0"/>
              <a:t>måde</a:t>
            </a:r>
            <a:r>
              <a:rPr lang="en-US" sz="1400" dirty="0" smtClean="0"/>
              <a:t> at </a:t>
            </a:r>
            <a:r>
              <a:rPr lang="en-US" sz="1400" dirty="0" err="1" smtClean="0"/>
              <a:t>præsentere</a:t>
            </a:r>
            <a:r>
              <a:rPr lang="en-US" sz="1400" dirty="0" smtClean="0"/>
              <a:t> data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videnskab</a:t>
            </a:r>
            <a:r>
              <a:rPr lang="en-US" sz="1400" dirty="0" smtClean="0"/>
              <a:t> </a:t>
            </a:r>
            <a:r>
              <a:rPr lang="en-US" sz="1400" dirty="0" err="1" smtClean="0"/>
              <a:t>på</a:t>
            </a:r>
            <a:r>
              <a:rPr lang="en-US" sz="1400" dirty="0" smtClean="0"/>
              <a:t>, at vise et </a:t>
            </a:r>
            <a:r>
              <a:rPr lang="en-US" sz="1400" dirty="0" err="1" smtClean="0"/>
              <a:t>gennemsnit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kombination</a:t>
            </a:r>
            <a:r>
              <a:rPr lang="en-US" sz="1400" dirty="0" smtClean="0"/>
              <a:t> med </a:t>
            </a:r>
            <a:r>
              <a:rPr lang="en-US" sz="1400" dirty="0" err="1" smtClean="0"/>
              <a:t>standardafvigelsen</a:t>
            </a:r>
            <a:r>
              <a:rPr lang="en-US" sz="1400" dirty="0" smtClean="0"/>
              <a:t> for de </a:t>
            </a:r>
            <a:r>
              <a:rPr lang="en-US" sz="1400" dirty="0" err="1" smtClean="0"/>
              <a:t>specifikke</a:t>
            </a:r>
            <a:r>
              <a:rPr lang="en-US" sz="1400" dirty="0" smtClean="0"/>
              <a:t> data. </a:t>
            </a:r>
            <a:r>
              <a:rPr lang="en-US" sz="1400" dirty="0" err="1" smtClean="0"/>
              <a:t>Repræsentationen</a:t>
            </a:r>
            <a:r>
              <a:rPr lang="en-US" sz="1400" dirty="0" smtClean="0"/>
              <a:t> </a:t>
            </a:r>
            <a:r>
              <a:rPr lang="en-US" sz="1400" dirty="0" err="1" smtClean="0"/>
              <a:t>af</a:t>
            </a:r>
            <a:r>
              <a:rPr lang="en-US" sz="1400" dirty="0" smtClean="0"/>
              <a:t> </a:t>
            </a:r>
            <a:r>
              <a:rPr lang="en-US" sz="1400" dirty="0" err="1" smtClean="0"/>
              <a:t>standardafvigelsen</a:t>
            </a:r>
            <a:r>
              <a:rPr lang="en-US" sz="1400" dirty="0" smtClean="0"/>
              <a:t> </a:t>
            </a:r>
            <a:r>
              <a:rPr lang="en-US" sz="1400" dirty="0" err="1" smtClean="0"/>
              <a:t>kan</a:t>
            </a:r>
            <a:r>
              <a:rPr lang="en-US" sz="1400" dirty="0" smtClean="0"/>
              <a:t> </a:t>
            </a:r>
            <a:r>
              <a:rPr lang="en-US" sz="1400" dirty="0" err="1" smtClean="0"/>
              <a:t>nemt</a:t>
            </a:r>
            <a:r>
              <a:rPr lang="en-US" sz="1400" dirty="0" smtClean="0"/>
              <a:t> </a:t>
            </a:r>
            <a:r>
              <a:rPr lang="en-US" sz="1400" dirty="0" err="1" smtClean="0"/>
              <a:t>indsættes</a:t>
            </a:r>
            <a:r>
              <a:rPr lang="en-US" sz="1400" dirty="0" smtClean="0"/>
              <a:t> </a:t>
            </a:r>
            <a:r>
              <a:rPr lang="en-US" sz="1400" dirty="0" err="1" smtClean="0"/>
              <a:t>ved</a:t>
            </a:r>
            <a:r>
              <a:rPr lang="en-US" sz="1400" dirty="0" smtClean="0"/>
              <a:t> at </a:t>
            </a:r>
            <a:r>
              <a:rPr lang="en-US" sz="1400" dirty="0" err="1" smtClean="0"/>
              <a:t>følge</a:t>
            </a:r>
            <a:r>
              <a:rPr lang="en-US" sz="1400" dirty="0" smtClean="0"/>
              <a:t> </a:t>
            </a:r>
            <a:r>
              <a:rPr lang="en-US" sz="1400" dirty="0" err="1" smtClean="0"/>
              <a:t>nogle</a:t>
            </a:r>
            <a:r>
              <a:rPr lang="en-US" sz="1400" dirty="0" smtClean="0"/>
              <a:t> </a:t>
            </a:r>
            <a:r>
              <a:rPr lang="en-US" sz="1400" dirty="0" err="1" smtClean="0"/>
              <a:t>få</a:t>
            </a:r>
            <a:r>
              <a:rPr lang="en-US" sz="1400" dirty="0" smtClean="0"/>
              <a:t> </a:t>
            </a:r>
            <a:r>
              <a:rPr lang="en-US" sz="1400" dirty="0" err="1" smtClean="0"/>
              <a:t>skridt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Excel. 1) </a:t>
            </a:r>
            <a:r>
              <a:rPr lang="en-US" sz="1400" dirty="0" err="1" smtClean="0"/>
              <a:t>Udregn</a:t>
            </a:r>
            <a:r>
              <a:rPr lang="en-US" sz="1400" dirty="0" smtClean="0"/>
              <a:t> </a:t>
            </a:r>
            <a:r>
              <a:rPr lang="en-US" sz="1400" dirty="0" err="1" smtClean="0"/>
              <a:t>standardafvigelsen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Excel </a:t>
            </a:r>
            <a:r>
              <a:rPr lang="en-US" sz="1400" dirty="0" err="1" smtClean="0"/>
              <a:t>ved</a:t>
            </a:r>
            <a:r>
              <a:rPr lang="en-US" sz="1400" dirty="0" smtClean="0"/>
              <a:t> </a:t>
            </a:r>
            <a:r>
              <a:rPr lang="en-US" sz="1400" dirty="0" err="1" smtClean="0"/>
              <a:t>hjælp</a:t>
            </a:r>
            <a:r>
              <a:rPr lang="en-US" sz="1400" dirty="0" smtClean="0"/>
              <a:t> </a:t>
            </a:r>
            <a:r>
              <a:rPr lang="en-US" sz="1400" dirty="0" err="1" smtClean="0"/>
              <a:t>af</a:t>
            </a:r>
            <a:r>
              <a:rPr lang="en-US" sz="1400" dirty="0" smtClean="0"/>
              <a:t> </a:t>
            </a:r>
            <a:r>
              <a:rPr lang="en-US" sz="1400" dirty="0" err="1" smtClean="0"/>
              <a:t>funktionen</a:t>
            </a:r>
            <a:r>
              <a:rPr lang="en-US" sz="1400" dirty="0" smtClean="0"/>
              <a:t> “=STDEV.P(</a:t>
            </a:r>
            <a:r>
              <a:rPr lang="en-US" sz="1400" i="1" dirty="0" smtClean="0"/>
              <a:t>your data</a:t>
            </a:r>
            <a:r>
              <a:rPr lang="en-US" sz="1400" dirty="0" smtClean="0"/>
              <a:t>)”. 2) </a:t>
            </a:r>
            <a:r>
              <a:rPr lang="en-US" sz="1400" dirty="0" err="1" smtClean="0"/>
              <a:t>Tilføj</a:t>
            </a:r>
            <a:r>
              <a:rPr lang="en-US" sz="1400" dirty="0" smtClean="0"/>
              <a:t> de </a:t>
            </a:r>
            <a:r>
              <a:rPr lang="en-US" sz="1400" dirty="0" err="1" smtClean="0"/>
              <a:t>tynde</a:t>
            </a:r>
            <a:r>
              <a:rPr lang="en-US" sz="1400" dirty="0" smtClean="0"/>
              <a:t> </a:t>
            </a:r>
            <a:r>
              <a:rPr lang="en-US" sz="1400" dirty="0" err="1" smtClean="0"/>
              <a:t>streger</a:t>
            </a:r>
            <a:r>
              <a:rPr lang="en-US" sz="1400" dirty="0"/>
              <a:t> </a:t>
            </a:r>
            <a:r>
              <a:rPr lang="en-US" sz="1400" dirty="0" smtClean="0"/>
              <a:t>der </a:t>
            </a:r>
            <a:r>
              <a:rPr lang="en-US" sz="1400" dirty="0" err="1" smtClean="0"/>
              <a:t>markerer</a:t>
            </a:r>
            <a:r>
              <a:rPr lang="en-US" sz="1400" dirty="0" smtClean="0"/>
              <a:t> </a:t>
            </a:r>
            <a:r>
              <a:rPr lang="en-US" sz="1400" dirty="0" err="1" smtClean="0"/>
              <a:t>stanadardafvigelsen</a:t>
            </a:r>
            <a:r>
              <a:rPr lang="en-US" sz="1400" dirty="0" smtClean="0"/>
              <a:t>, </a:t>
            </a:r>
            <a:r>
              <a:rPr lang="en-US" sz="1400" dirty="0" err="1" smtClean="0"/>
              <a:t>som</a:t>
            </a:r>
            <a:r>
              <a:rPr lang="en-US" sz="1400" dirty="0" smtClean="0"/>
              <a:t> </a:t>
            </a:r>
            <a:r>
              <a:rPr lang="en-US" sz="1400" dirty="0" err="1" smtClean="0"/>
              <a:t>ses</a:t>
            </a:r>
            <a:r>
              <a:rPr lang="en-US" sz="1400" dirty="0" smtClean="0"/>
              <a:t> </a:t>
            </a:r>
            <a:r>
              <a:rPr lang="en-US" sz="1400" dirty="0" err="1" smtClean="0"/>
              <a:t>herover</a:t>
            </a:r>
            <a:r>
              <a:rPr lang="en-US" sz="1400" dirty="0" smtClean="0"/>
              <a:t> </a:t>
            </a:r>
            <a:r>
              <a:rPr lang="en-US" sz="1400" dirty="0" err="1" smtClean="0"/>
              <a:t>ved</a:t>
            </a:r>
            <a:r>
              <a:rPr lang="en-US" sz="1400" dirty="0" smtClean="0"/>
              <a:t> at </a:t>
            </a:r>
            <a:r>
              <a:rPr lang="en-US" sz="1400" dirty="0" err="1" smtClean="0"/>
              <a:t>højre-klikke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hjørnet</a:t>
            </a:r>
            <a:r>
              <a:rPr lang="en-US" sz="1400" dirty="0" smtClean="0"/>
              <a:t> </a:t>
            </a:r>
            <a:r>
              <a:rPr lang="en-US" sz="1400" dirty="0" err="1" smtClean="0"/>
              <a:t>på</a:t>
            </a:r>
            <a:r>
              <a:rPr lang="en-US" sz="1400" dirty="0" smtClean="0"/>
              <a:t> </a:t>
            </a:r>
            <a:r>
              <a:rPr lang="en-US" sz="1400" dirty="0" err="1" smtClean="0"/>
              <a:t>grafen</a:t>
            </a:r>
            <a:r>
              <a:rPr lang="en-US" sz="1400" dirty="0" smtClean="0"/>
              <a:t> </a:t>
            </a:r>
            <a:r>
              <a:rPr lang="en-US" sz="1400" dirty="0" err="1" smtClean="0"/>
              <a:t>og</a:t>
            </a:r>
            <a:r>
              <a:rPr lang="en-US" sz="1400" dirty="0" smtClean="0"/>
              <a:t> vælg “custom function” – </a:t>
            </a:r>
            <a:r>
              <a:rPr lang="en-US" sz="1400" dirty="0" err="1" smtClean="0"/>
              <a:t>markér</a:t>
            </a:r>
            <a:r>
              <a:rPr lang="en-US" sz="1400" dirty="0" smtClean="0"/>
              <a:t> </a:t>
            </a:r>
            <a:r>
              <a:rPr lang="en-US" sz="1400" dirty="0" err="1" smtClean="0"/>
              <a:t>kolonnen</a:t>
            </a:r>
            <a:r>
              <a:rPr lang="en-US" sz="1400" dirty="0" smtClean="0"/>
              <a:t> med </a:t>
            </a:r>
            <a:r>
              <a:rPr lang="en-US" sz="1400" dirty="0" err="1" smtClean="0"/>
              <a:t>udregnede</a:t>
            </a:r>
            <a:r>
              <a:rPr lang="en-US" sz="1400" dirty="0" smtClean="0"/>
              <a:t> </a:t>
            </a:r>
            <a:r>
              <a:rPr lang="en-US" sz="1400" dirty="0" err="1" smtClean="0"/>
              <a:t>stanadardafvigelser</a:t>
            </a:r>
            <a:r>
              <a:rPr lang="en-US" sz="1400" dirty="0" smtClean="0"/>
              <a:t> </a:t>
            </a:r>
            <a:r>
              <a:rPr lang="en-US" sz="1400" dirty="0" err="1" smtClean="0"/>
              <a:t>og</a:t>
            </a:r>
            <a:r>
              <a:rPr lang="en-US" sz="1400" dirty="0" smtClean="0"/>
              <a:t> </a:t>
            </a:r>
            <a:r>
              <a:rPr lang="en-US" sz="1400" dirty="0" err="1" smtClean="0"/>
              <a:t>tryk</a:t>
            </a:r>
            <a:r>
              <a:rPr lang="en-US" sz="1400" dirty="0" smtClean="0"/>
              <a:t> enter.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6" y="1858616"/>
            <a:ext cx="10155928" cy="345239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Resultater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300" dirty="0" smtClean="0"/>
              <a:t>– </a:t>
            </a:r>
            <a:r>
              <a:rPr lang="en-US" sz="3300" dirty="0" err="1" smtClean="0"/>
              <a:t>eksempler</a:t>
            </a:r>
            <a:r>
              <a:rPr lang="en-US" sz="3300" dirty="0" smtClean="0"/>
              <a:t> </a:t>
            </a:r>
            <a:r>
              <a:rPr lang="en-US" sz="3300" dirty="0" err="1" smtClean="0"/>
              <a:t>på</a:t>
            </a:r>
            <a:r>
              <a:rPr lang="en-US" sz="3300" dirty="0" smtClean="0"/>
              <a:t> </a:t>
            </a:r>
            <a:r>
              <a:rPr lang="en-US" sz="3300" dirty="0" err="1" smtClean="0"/>
              <a:t>måder</a:t>
            </a:r>
            <a:r>
              <a:rPr lang="en-US" sz="3300" dirty="0" smtClean="0"/>
              <a:t> at </a:t>
            </a:r>
            <a:r>
              <a:rPr lang="en-US" sz="3300" dirty="0" err="1" smtClean="0"/>
              <a:t>præsentere</a:t>
            </a:r>
            <a:r>
              <a:rPr lang="en-US" sz="3300" dirty="0" smtClean="0"/>
              <a:t> data om AS </a:t>
            </a:r>
            <a:r>
              <a:rPr lang="en-US" sz="3300" dirty="0" err="1" smtClean="0"/>
              <a:t>ændringer</a:t>
            </a:r>
            <a:endParaRPr lang="en-US" sz="33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010492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Figur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59707" y="4941683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Figur</a:t>
            </a:r>
            <a:r>
              <a:rPr lang="en-US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Formålet med øvelsen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dirty="0" smtClean="0"/>
              <a:t>At demonstrere hvordan vi kan anvende viden om cellebiologi, metabolisme og fysiologi til at forudsige i hvilken grad en fiskeart vil være i stand til at invadere et nyt habitat og skabe problemer for det lokale miljø og samfund.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6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7" t="4654" b="15891"/>
          <a:stretch/>
        </p:blipFill>
        <p:spPr>
          <a:xfrm>
            <a:off x="0" y="0"/>
            <a:ext cx="6531430" cy="683791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301789" y="315311"/>
            <a:ext cx="4411990" cy="35801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3017" y="479148"/>
            <a:ext cx="37708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Forskernes egen fortolkning af resultaterne overbeviste dem om at kortet til venstre kunne bruges til at opsummere resultaterne og kommunikere den potentielle spredning af sortmundede kutlinger i de kommende år. </a:t>
            </a:r>
            <a:r>
              <a:rPr lang="da-DK" dirty="0"/>
              <a:t/>
            </a:r>
            <a:br>
              <a:rPr lang="da-DK" dirty="0"/>
            </a:br>
            <a:r>
              <a:rPr lang="en-US" dirty="0" smtClean="0"/>
              <a:t>Saliniteter </a:t>
            </a:r>
            <a:r>
              <a:rPr lang="en-US" dirty="0" err="1" smtClean="0"/>
              <a:t>mellem</a:t>
            </a:r>
            <a:r>
              <a:rPr lang="en-US" dirty="0" smtClean="0"/>
              <a:t> </a:t>
            </a:r>
            <a:r>
              <a:rPr lang="en-US" dirty="0"/>
              <a:t>20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/>
              <a:t>25 </a:t>
            </a:r>
            <a:r>
              <a:rPr lang="en-US" dirty="0" smtClean="0"/>
              <a:t>PSU </a:t>
            </a:r>
            <a:r>
              <a:rPr lang="en-US" dirty="0" err="1" smtClean="0"/>
              <a:t>blev</a:t>
            </a:r>
            <a:r>
              <a:rPr lang="en-US" dirty="0" smtClean="0"/>
              <a:t> her </a:t>
            </a:r>
            <a:r>
              <a:rPr lang="en-US" dirty="0" err="1" smtClean="0"/>
              <a:t>kaldt</a:t>
            </a:r>
            <a:r>
              <a:rPr lang="en-US" dirty="0" smtClean="0"/>
              <a:t> for “</a:t>
            </a:r>
            <a:r>
              <a:rPr lang="en-US" dirty="0" err="1" smtClean="0"/>
              <a:t>pejus</a:t>
            </a:r>
            <a:r>
              <a:rPr lang="en-US" dirty="0" smtClean="0"/>
              <a:t> </a:t>
            </a:r>
            <a:r>
              <a:rPr lang="en-US" dirty="0"/>
              <a:t>salinities”, </a:t>
            </a:r>
            <a:r>
              <a:rPr lang="en-US" dirty="0" err="1" smtClean="0"/>
              <a:t>hviket</a:t>
            </a:r>
            <a:r>
              <a:rPr lang="en-US" dirty="0" smtClean="0"/>
              <a:t> </a:t>
            </a:r>
            <a:r>
              <a:rPr lang="en-US" dirty="0" err="1" smtClean="0"/>
              <a:t>betyder</a:t>
            </a:r>
            <a:r>
              <a:rPr lang="en-US" dirty="0" smtClean="0"/>
              <a:t>, der </a:t>
            </a:r>
            <a:r>
              <a:rPr lang="en-US" dirty="0" err="1" smtClean="0"/>
              <a:t>hvor</a:t>
            </a:r>
            <a:r>
              <a:rPr lang="en-US" dirty="0" smtClean="0"/>
              <a:t> </a:t>
            </a:r>
            <a:r>
              <a:rPr lang="en-US" dirty="0" err="1" smtClean="0"/>
              <a:t>forholdene</a:t>
            </a:r>
            <a:r>
              <a:rPr lang="en-US" dirty="0" smtClean="0"/>
              <a:t> </a:t>
            </a:r>
            <a:r>
              <a:rPr lang="en-US" dirty="0" err="1" smtClean="0"/>
              <a:t>bliver</a:t>
            </a:r>
            <a:r>
              <a:rPr lang="en-US" dirty="0" smtClean="0"/>
              <a:t> </a:t>
            </a:r>
            <a:r>
              <a:rPr lang="en-US" dirty="0" err="1" smtClean="0"/>
              <a:t>dårlige</a:t>
            </a:r>
            <a:r>
              <a:rPr lang="en-US" dirty="0" smtClean="0"/>
              <a:t> for </a:t>
            </a:r>
            <a:r>
              <a:rPr lang="en-US" dirty="0" err="1" smtClean="0"/>
              <a:t>sortmundede</a:t>
            </a:r>
            <a:r>
              <a:rPr lang="en-US" dirty="0" smtClean="0"/>
              <a:t> </a:t>
            </a:r>
            <a:r>
              <a:rPr lang="en-US" dirty="0" err="1" smtClean="0"/>
              <a:t>kutlinger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03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509"/>
            <a:ext cx="10515600" cy="1325563"/>
          </a:xfrm>
        </p:spPr>
        <p:txBody>
          <a:bodyPr/>
          <a:lstStyle/>
          <a:p>
            <a:r>
              <a:rPr lang="en-US" dirty="0" smtClean="0"/>
              <a:t>Tak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7313"/>
            <a:ext cx="7379893" cy="550068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1400" dirty="0" smtClean="0"/>
              <a:t>Dette undervisningsforløb blev produceret som en del af EU Horizon 2020 projektet Sea Change af DTU Aqua i samarbejde med Copenhagen International School. Undervisningsforløbet blev udtænkt of udviklet af Christian Riisager-Pedersen (ORCID: 0000-0003-3873-9727) og Ivo Grigorov (ORCID: 0000-0001-6264-802X), med input fra Jane Behrens DTU Aqua i samarbejde med Werner Riedel og Lorraine Wykes fra Copenhagen International School.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400" dirty="0" smtClean="0"/>
              <a:t>For kommentarer og spørgsmål kontakt DTU Aqua på </a:t>
            </a:r>
            <a:r>
              <a:rPr lang="da-DK" sz="1400" dirty="0" smtClean="0">
                <a:hlinkClick r:id="rId2"/>
              </a:rPr>
              <a:t>chrii@aqua.dtu.dk</a:t>
            </a:r>
            <a:r>
              <a:rPr lang="da-DK" sz="1400" dirty="0" smtClean="0"/>
              <a:t> eller </a:t>
            </a:r>
            <a:r>
              <a:rPr lang="da-DK" sz="1400" dirty="0" smtClean="0">
                <a:hlinkClick r:id="rId3"/>
              </a:rPr>
              <a:t>aqua@aqua.dtu.dk</a:t>
            </a:r>
            <a:endParaRPr lang="da-DK" sz="1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a-DK" sz="1400" dirty="0" smtClean="0"/>
              <a:t>Data præsenteret i undervisningsforløbet blev venligt stillet til rådighed og forklaret af de følgende institutioner og deres ansatte: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400" b="1" dirty="0" smtClean="0"/>
              <a:t>Danmarks Tekniske Universitet, Institut for Akvatiske Ressourcer (DTU Aqua)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400" dirty="0" smtClean="0"/>
              <a:t>Jane Behrens (ORCID: 0000-0002-0136-9681)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400" dirty="0" smtClean="0"/>
              <a:t>Marie Plambech Ryberg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400" i="1" dirty="0" smtClean="0"/>
              <a:t>Forskningen der første til disse resultater var finansieret af BONUS (BIO-C3 projektet),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400" i="1" dirty="0" smtClean="0"/>
              <a:t>Østersøens forskning- og udviklingsprogram (Art 185), finansieret af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400" i="1" dirty="0" smtClean="0"/>
              <a:t>EU's Syvende Rammeprogram for forskning, teknologisk udvikling og demonstrationer, Innovationsfonden og Danmarks Frie Forskningsfond DFF-4002-00114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5" b="15417"/>
          <a:stretch/>
        </p:blipFill>
        <p:spPr>
          <a:xfrm>
            <a:off x="8334118" y="3276087"/>
            <a:ext cx="2799233" cy="576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19" y="1807128"/>
            <a:ext cx="1632702" cy="82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707" y="1825625"/>
            <a:ext cx="701002" cy="824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2847" y="1801236"/>
            <a:ext cx="565466" cy="947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18" y="1226534"/>
            <a:ext cx="3123591" cy="4876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19" y="4633237"/>
            <a:ext cx="1979771" cy="5535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18" y="3984870"/>
            <a:ext cx="1979772" cy="507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18" y="5327291"/>
            <a:ext cx="1979772" cy="688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18" y="6015907"/>
            <a:ext cx="1544400" cy="5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Invasive</a:t>
            </a:r>
            <a:r>
              <a:rPr lang="da-DK" dirty="0" smtClean="0"/>
              <a:t> arter – hvad er det?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Definition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Begrebet</a:t>
            </a:r>
            <a:r>
              <a:rPr lang="en-US" dirty="0" smtClean="0"/>
              <a:t> ”invasive </a:t>
            </a:r>
            <a:r>
              <a:rPr lang="en-US" dirty="0" err="1" smtClean="0"/>
              <a:t>arter</a:t>
            </a:r>
            <a:r>
              <a:rPr lang="en-US" dirty="0" smtClean="0"/>
              <a:t>” </a:t>
            </a:r>
            <a:r>
              <a:rPr lang="en-US" dirty="0" err="1" smtClean="0"/>
              <a:t>bruges</a:t>
            </a:r>
            <a:r>
              <a:rPr lang="en-US" dirty="0" smtClean="0"/>
              <a:t> </a:t>
            </a:r>
            <a:r>
              <a:rPr lang="en-US" dirty="0" err="1" smtClean="0"/>
              <a:t>normalt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at </a:t>
            </a:r>
            <a:r>
              <a:rPr lang="en-US" dirty="0" err="1" smtClean="0"/>
              <a:t>beskrive</a:t>
            </a:r>
            <a:r>
              <a:rPr lang="en-US" dirty="0" smtClean="0"/>
              <a:t> </a:t>
            </a:r>
            <a:r>
              <a:rPr lang="en-US" dirty="0" err="1" smtClean="0"/>
              <a:t>ikke-hjemmehørende</a:t>
            </a:r>
            <a:r>
              <a:rPr lang="en-US" dirty="0" smtClean="0"/>
              <a:t> </a:t>
            </a:r>
            <a:r>
              <a:rPr lang="en-US" dirty="0" err="1" smtClean="0"/>
              <a:t>arter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planter, </a:t>
            </a:r>
            <a:r>
              <a:rPr lang="en-US" dirty="0" err="1" smtClean="0"/>
              <a:t>dyr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svampe</a:t>
            </a:r>
            <a:r>
              <a:rPr lang="en-US" dirty="0" smtClean="0"/>
              <a:t>,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gennem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flytning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et </a:t>
            </a:r>
            <a:r>
              <a:rPr lang="en-US" dirty="0" err="1" smtClean="0"/>
              <a:t>nyt</a:t>
            </a:r>
            <a:r>
              <a:rPr lang="en-US" dirty="0" smtClean="0"/>
              <a:t> habitat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negativ</a:t>
            </a:r>
            <a:r>
              <a:rPr lang="en-US" dirty="0" smtClean="0"/>
              <a:t> </a:t>
            </a:r>
            <a:r>
              <a:rPr lang="en-US" dirty="0" err="1" smtClean="0"/>
              <a:t>effekt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1)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lokale</a:t>
            </a:r>
            <a:r>
              <a:rPr lang="en-US" dirty="0" smtClean="0"/>
              <a:t> </a:t>
            </a:r>
            <a:r>
              <a:rPr lang="en-US" dirty="0" err="1" smtClean="0"/>
              <a:t>miljø</a:t>
            </a:r>
            <a:r>
              <a:rPr lang="en-US" dirty="0" smtClean="0"/>
              <a:t>, 2) </a:t>
            </a:r>
            <a:r>
              <a:rPr lang="en-US" dirty="0" err="1" smtClean="0"/>
              <a:t>lokale</a:t>
            </a:r>
            <a:r>
              <a:rPr lang="en-US" dirty="0" smtClean="0"/>
              <a:t> </a:t>
            </a:r>
            <a:r>
              <a:rPr lang="en-US" dirty="0" err="1" smtClean="0"/>
              <a:t>økonomier</a:t>
            </a:r>
            <a:r>
              <a:rPr lang="en-US" dirty="0" smtClean="0"/>
              <a:t>, 3) </a:t>
            </a:r>
            <a:r>
              <a:rPr lang="en-US" dirty="0" err="1" smtClean="0"/>
              <a:t>menneskers</a:t>
            </a:r>
            <a:r>
              <a:rPr lang="en-US" dirty="0" smtClean="0"/>
              <a:t> </a:t>
            </a:r>
            <a:r>
              <a:rPr lang="en-US" dirty="0" err="1" smtClean="0"/>
              <a:t>helbred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68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Invasive</a:t>
            </a:r>
            <a:r>
              <a:rPr lang="da-DK" dirty="0" smtClean="0"/>
              <a:t> arter – hvorfor er det vigtigt?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690688"/>
            <a:ext cx="8293924" cy="499821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700" b="1" dirty="0" err="1" smtClean="0"/>
              <a:t>Observerede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effekter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af</a:t>
            </a:r>
            <a:r>
              <a:rPr lang="en-US" sz="3700" b="1" dirty="0" smtClean="0"/>
              <a:t> invasive </a:t>
            </a:r>
            <a:r>
              <a:rPr lang="en-US" sz="3700" b="1" dirty="0" err="1" smtClean="0"/>
              <a:t>arter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i</a:t>
            </a:r>
            <a:r>
              <a:rPr lang="en-US" sz="3700" b="1" dirty="0" smtClean="0"/>
              <a:t> </a:t>
            </a:r>
            <a:r>
              <a:rPr lang="en-US" sz="3700" b="1" u="sng" dirty="0" smtClean="0"/>
              <a:t>marine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økosystemer</a:t>
            </a:r>
            <a:endParaRPr lang="en-US" sz="3700" b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De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ændre</a:t>
            </a:r>
            <a:r>
              <a:rPr lang="en-US" dirty="0" smtClean="0"/>
              <a:t> </a:t>
            </a:r>
            <a:r>
              <a:rPr lang="en-US" dirty="0" err="1" smtClean="0"/>
              <a:t>strukturen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lokale</a:t>
            </a:r>
            <a:r>
              <a:rPr lang="en-US" dirty="0" smtClean="0"/>
              <a:t> </a:t>
            </a:r>
            <a:r>
              <a:rPr lang="en-US" dirty="0" err="1" smtClean="0"/>
              <a:t>fødekæder</a:t>
            </a:r>
            <a:r>
              <a:rPr lang="en-US" dirty="0" smtClean="0"/>
              <a:t> – med </a:t>
            </a:r>
            <a:r>
              <a:rPr lang="en-US" dirty="0" err="1" smtClean="0"/>
              <a:t>uforudsigelige</a:t>
            </a:r>
            <a:r>
              <a:rPr lang="en-US" dirty="0" smtClean="0"/>
              <a:t> </a:t>
            </a:r>
            <a:r>
              <a:rPr lang="en-US" dirty="0" err="1" smtClean="0"/>
              <a:t>effekter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True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biodiversitet</a:t>
            </a:r>
            <a:r>
              <a:rPr lang="en-US" dirty="0" smtClean="0"/>
              <a:t> – </a:t>
            </a:r>
            <a:r>
              <a:rPr lang="en-US" dirty="0" err="1" smtClean="0"/>
              <a:t>specielt</a:t>
            </a:r>
            <a:r>
              <a:rPr lang="en-US" dirty="0" smtClean="0"/>
              <a:t> </a:t>
            </a:r>
            <a:r>
              <a:rPr lang="en-US" dirty="0" err="1" smtClean="0"/>
              <a:t>problematisk</a:t>
            </a:r>
            <a:r>
              <a:rPr lang="en-US" dirty="0" smtClean="0"/>
              <a:t> for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arter</a:t>
            </a:r>
            <a:r>
              <a:rPr lang="en-US" dirty="0" smtClean="0"/>
              <a:t> der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forvejen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truede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Reduceret</a:t>
            </a:r>
            <a:r>
              <a:rPr lang="en-US" dirty="0" smtClean="0"/>
              <a:t> </a:t>
            </a:r>
            <a:r>
              <a:rPr lang="en-US" dirty="0" err="1" smtClean="0"/>
              <a:t>antal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eksempelvis</a:t>
            </a:r>
            <a:r>
              <a:rPr lang="en-US" dirty="0" smtClean="0"/>
              <a:t> </a:t>
            </a:r>
            <a:r>
              <a:rPr lang="en-US" dirty="0" err="1" smtClean="0"/>
              <a:t>fisk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skaldyr</a:t>
            </a:r>
            <a:r>
              <a:rPr lang="en-US" dirty="0" smtClean="0"/>
              <a:t>,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fiskes</a:t>
            </a:r>
            <a:r>
              <a:rPr lang="en-US" dirty="0" smtClean="0"/>
              <a:t> </a:t>
            </a:r>
            <a:r>
              <a:rPr lang="en-US" dirty="0" err="1" smtClean="0"/>
              <a:t>kommercielt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mennesker</a:t>
            </a:r>
            <a:r>
              <a:rPr lang="en-US" dirty="0" smtClean="0"/>
              <a:t> – </a:t>
            </a:r>
            <a:r>
              <a:rPr lang="en-US" dirty="0" err="1" smtClean="0"/>
              <a:t>hvilket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medføre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reduktion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adgang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fødevarer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nedsat</a:t>
            </a:r>
            <a:r>
              <a:rPr lang="en-US" dirty="0" smtClean="0"/>
              <a:t> </a:t>
            </a:r>
            <a:r>
              <a:rPr lang="en-US" dirty="0" err="1" smtClean="0"/>
              <a:t>indkomst</a:t>
            </a:r>
            <a:r>
              <a:rPr lang="en-US" dirty="0" smtClean="0"/>
              <a:t> for </a:t>
            </a:r>
            <a:r>
              <a:rPr lang="en-US" dirty="0" err="1" smtClean="0"/>
              <a:t>fiskere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Reducere</a:t>
            </a:r>
            <a:r>
              <a:rPr lang="en-US" dirty="0" smtClean="0"/>
              <a:t> </a:t>
            </a:r>
            <a:r>
              <a:rPr lang="en-US" dirty="0" err="1" smtClean="0"/>
              <a:t>habitaters</a:t>
            </a:r>
            <a:r>
              <a:rPr lang="en-US" dirty="0" smtClean="0"/>
              <a:t> </a:t>
            </a:r>
            <a:r>
              <a:rPr lang="en-US" dirty="0" err="1" smtClean="0"/>
              <a:t>evne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eksempelvis</a:t>
            </a:r>
            <a:r>
              <a:rPr lang="en-US" dirty="0" smtClean="0"/>
              <a:t> at </a:t>
            </a:r>
            <a:r>
              <a:rPr lang="en-US" dirty="0" err="1" smtClean="0"/>
              <a:t>rense</a:t>
            </a:r>
            <a:r>
              <a:rPr lang="en-US" dirty="0" smtClean="0"/>
              <a:t> </a:t>
            </a:r>
            <a:r>
              <a:rPr lang="en-US" dirty="0" err="1" smtClean="0"/>
              <a:t>vand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undergrunden</a:t>
            </a:r>
            <a:r>
              <a:rPr lang="en-US" dirty="0" smtClean="0"/>
              <a:t>, </a:t>
            </a:r>
            <a:r>
              <a:rPr lang="en-US" dirty="0" err="1" smtClean="0"/>
              <a:t>så</a:t>
            </a:r>
            <a:r>
              <a:rPr lang="en-US" dirty="0" smtClean="0"/>
              <a:t> man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stedet</a:t>
            </a:r>
            <a:r>
              <a:rPr lang="en-US" dirty="0" smtClean="0"/>
              <a:t> </a:t>
            </a:r>
            <a:r>
              <a:rPr lang="en-US" dirty="0" err="1" smtClean="0"/>
              <a:t>bliver</a:t>
            </a:r>
            <a:r>
              <a:rPr lang="en-US" dirty="0" smtClean="0"/>
              <a:t> </a:t>
            </a:r>
            <a:r>
              <a:rPr lang="en-US" dirty="0" err="1" smtClean="0"/>
              <a:t>nødt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at </a:t>
            </a:r>
            <a:r>
              <a:rPr lang="en-US" dirty="0" err="1" smtClean="0"/>
              <a:t>købe</a:t>
            </a:r>
            <a:r>
              <a:rPr lang="en-US" dirty="0" smtClean="0"/>
              <a:t> </a:t>
            </a:r>
            <a:r>
              <a:rPr lang="en-US" dirty="0" err="1" smtClean="0"/>
              <a:t>vand</a:t>
            </a:r>
            <a:r>
              <a:rPr lang="en-US" dirty="0" smtClean="0"/>
              <a:t> et </a:t>
            </a:r>
            <a:r>
              <a:rPr lang="en-US" dirty="0" err="1" smtClean="0"/>
              <a:t>andet</a:t>
            </a:r>
            <a:r>
              <a:rPr lang="en-US" dirty="0" smtClean="0"/>
              <a:t> </a:t>
            </a:r>
            <a:r>
              <a:rPr lang="en-US" dirty="0" err="1" smtClean="0"/>
              <a:t>sted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Reducere</a:t>
            </a:r>
            <a:r>
              <a:rPr lang="en-US" dirty="0" smtClean="0"/>
              <a:t> den </a:t>
            </a:r>
            <a:r>
              <a:rPr lang="en-US" dirty="0" err="1" smtClean="0"/>
              <a:t>rekreative</a:t>
            </a:r>
            <a:r>
              <a:rPr lang="en-US" dirty="0" smtClean="0"/>
              <a:t> </a:t>
            </a:r>
            <a:r>
              <a:rPr lang="en-US" dirty="0" err="1" smtClean="0"/>
              <a:t>værdi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habitater</a:t>
            </a:r>
            <a:r>
              <a:rPr lang="en-US" dirty="0" smtClean="0"/>
              <a:t> – </a:t>
            </a:r>
            <a:r>
              <a:rPr lang="en-US" dirty="0" err="1" smtClean="0"/>
              <a:t>hvilket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have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effekt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eksempelvis</a:t>
            </a:r>
            <a:r>
              <a:rPr lang="en-US" dirty="0" smtClean="0"/>
              <a:t> </a:t>
            </a:r>
            <a:r>
              <a:rPr lang="en-US" dirty="0" err="1" smtClean="0"/>
              <a:t>turistindustrien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Invasive</a:t>
            </a:r>
            <a:r>
              <a:rPr lang="da-DK" dirty="0" smtClean="0"/>
              <a:t> arter – hvorfor er det vigtigt?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690688"/>
            <a:ext cx="8293924" cy="499821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700" b="1" dirty="0" err="1" smtClean="0"/>
              <a:t>Observerede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effekter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af</a:t>
            </a:r>
            <a:r>
              <a:rPr lang="en-US" sz="3700" b="1" dirty="0" smtClean="0"/>
              <a:t> invasive </a:t>
            </a:r>
            <a:r>
              <a:rPr lang="en-US" sz="3700" b="1" dirty="0" err="1" smtClean="0"/>
              <a:t>arter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i</a:t>
            </a:r>
            <a:r>
              <a:rPr lang="en-US" sz="3700" b="1" dirty="0" smtClean="0"/>
              <a:t> </a:t>
            </a:r>
            <a:r>
              <a:rPr lang="en-US" sz="3700" b="1" u="sng" dirty="0" smtClean="0"/>
              <a:t>marine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økosystemer</a:t>
            </a:r>
            <a:endParaRPr lang="en-US" sz="3700" b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De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ændre</a:t>
            </a:r>
            <a:r>
              <a:rPr lang="en-US" dirty="0" smtClean="0"/>
              <a:t> </a:t>
            </a:r>
            <a:r>
              <a:rPr lang="en-US" dirty="0" err="1" smtClean="0"/>
              <a:t>strukturen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lokale</a:t>
            </a:r>
            <a:r>
              <a:rPr lang="en-US" dirty="0" smtClean="0"/>
              <a:t> </a:t>
            </a:r>
            <a:r>
              <a:rPr lang="en-US" dirty="0" err="1" smtClean="0"/>
              <a:t>fødekæder</a:t>
            </a:r>
            <a:r>
              <a:rPr lang="en-US" dirty="0" smtClean="0"/>
              <a:t> – med </a:t>
            </a:r>
            <a:r>
              <a:rPr lang="en-US" dirty="0" err="1" smtClean="0"/>
              <a:t>uforudsigelige</a:t>
            </a:r>
            <a:r>
              <a:rPr lang="en-US" dirty="0" smtClean="0"/>
              <a:t> </a:t>
            </a:r>
            <a:r>
              <a:rPr lang="en-US" dirty="0" err="1" smtClean="0"/>
              <a:t>effekter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True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biodiversitet</a:t>
            </a:r>
            <a:r>
              <a:rPr lang="en-US" dirty="0" smtClean="0"/>
              <a:t> – </a:t>
            </a:r>
            <a:r>
              <a:rPr lang="en-US" dirty="0" err="1" smtClean="0"/>
              <a:t>specielt</a:t>
            </a:r>
            <a:r>
              <a:rPr lang="en-US" dirty="0" smtClean="0"/>
              <a:t> </a:t>
            </a:r>
            <a:r>
              <a:rPr lang="en-US" dirty="0" err="1" smtClean="0"/>
              <a:t>problematisk</a:t>
            </a:r>
            <a:r>
              <a:rPr lang="en-US" dirty="0" smtClean="0"/>
              <a:t> for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arter</a:t>
            </a:r>
            <a:r>
              <a:rPr lang="en-US" dirty="0" smtClean="0"/>
              <a:t> der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forvejen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truede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Reduceret</a:t>
            </a:r>
            <a:r>
              <a:rPr lang="en-US" dirty="0" smtClean="0"/>
              <a:t> </a:t>
            </a:r>
            <a:r>
              <a:rPr lang="en-US" dirty="0" err="1" smtClean="0"/>
              <a:t>antal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eksempelvis</a:t>
            </a:r>
            <a:r>
              <a:rPr lang="en-US" dirty="0" smtClean="0"/>
              <a:t> </a:t>
            </a:r>
            <a:r>
              <a:rPr lang="en-US" dirty="0" err="1" smtClean="0"/>
              <a:t>fisk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skaldyr</a:t>
            </a:r>
            <a:r>
              <a:rPr lang="en-US" dirty="0" smtClean="0"/>
              <a:t>,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fiskes</a:t>
            </a:r>
            <a:r>
              <a:rPr lang="en-US" dirty="0" smtClean="0"/>
              <a:t> </a:t>
            </a:r>
            <a:r>
              <a:rPr lang="en-US" dirty="0" err="1" smtClean="0"/>
              <a:t>kommercielt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mennesker</a:t>
            </a:r>
            <a:r>
              <a:rPr lang="en-US" dirty="0" smtClean="0"/>
              <a:t> – </a:t>
            </a:r>
            <a:r>
              <a:rPr lang="en-US" dirty="0" err="1" smtClean="0"/>
              <a:t>hvilket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medføre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reduktion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adgang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fødevarer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nedsat</a:t>
            </a:r>
            <a:r>
              <a:rPr lang="en-US" dirty="0" smtClean="0"/>
              <a:t> </a:t>
            </a:r>
            <a:r>
              <a:rPr lang="en-US" dirty="0" err="1" smtClean="0"/>
              <a:t>indkomst</a:t>
            </a:r>
            <a:r>
              <a:rPr lang="en-US" dirty="0" smtClean="0"/>
              <a:t> for </a:t>
            </a:r>
            <a:r>
              <a:rPr lang="en-US" dirty="0" err="1" smtClean="0"/>
              <a:t>fiskere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Reducere</a:t>
            </a:r>
            <a:r>
              <a:rPr lang="en-US" dirty="0" smtClean="0"/>
              <a:t> </a:t>
            </a:r>
            <a:r>
              <a:rPr lang="en-US" dirty="0" err="1" smtClean="0"/>
              <a:t>habitaters</a:t>
            </a:r>
            <a:r>
              <a:rPr lang="en-US" dirty="0" smtClean="0"/>
              <a:t> </a:t>
            </a:r>
            <a:r>
              <a:rPr lang="en-US" dirty="0" err="1" smtClean="0"/>
              <a:t>evne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eksempelvis</a:t>
            </a:r>
            <a:r>
              <a:rPr lang="en-US" dirty="0" smtClean="0"/>
              <a:t> at </a:t>
            </a:r>
            <a:r>
              <a:rPr lang="en-US" dirty="0" err="1" smtClean="0"/>
              <a:t>rense</a:t>
            </a:r>
            <a:r>
              <a:rPr lang="en-US" dirty="0" smtClean="0"/>
              <a:t> </a:t>
            </a:r>
            <a:r>
              <a:rPr lang="en-US" dirty="0" err="1" smtClean="0"/>
              <a:t>vand</a:t>
            </a:r>
            <a:r>
              <a:rPr lang="en-US" dirty="0" smtClean="0"/>
              <a:t> I </a:t>
            </a:r>
            <a:r>
              <a:rPr lang="en-US" dirty="0" err="1" smtClean="0"/>
              <a:t>undergrunden</a:t>
            </a:r>
            <a:r>
              <a:rPr lang="en-US" dirty="0" smtClean="0"/>
              <a:t>, </a:t>
            </a:r>
            <a:r>
              <a:rPr lang="en-US" dirty="0" err="1" smtClean="0"/>
              <a:t>så</a:t>
            </a:r>
            <a:r>
              <a:rPr lang="en-US" dirty="0" smtClean="0"/>
              <a:t> man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stedet</a:t>
            </a:r>
            <a:r>
              <a:rPr lang="en-US" dirty="0" smtClean="0"/>
              <a:t> </a:t>
            </a:r>
            <a:r>
              <a:rPr lang="en-US" dirty="0" err="1" smtClean="0"/>
              <a:t>bliver</a:t>
            </a:r>
            <a:r>
              <a:rPr lang="en-US" dirty="0" smtClean="0"/>
              <a:t> </a:t>
            </a:r>
            <a:r>
              <a:rPr lang="en-US" dirty="0" err="1" smtClean="0"/>
              <a:t>nødt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at </a:t>
            </a:r>
            <a:r>
              <a:rPr lang="en-US" dirty="0" err="1" smtClean="0"/>
              <a:t>købe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et </a:t>
            </a:r>
            <a:r>
              <a:rPr lang="en-US" dirty="0" err="1" smtClean="0"/>
              <a:t>andet</a:t>
            </a:r>
            <a:r>
              <a:rPr lang="en-US" dirty="0" smtClean="0"/>
              <a:t> </a:t>
            </a:r>
            <a:r>
              <a:rPr lang="en-US" dirty="0" err="1" smtClean="0"/>
              <a:t>sted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Reducere</a:t>
            </a:r>
            <a:r>
              <a:rPr lang="en-US" dirty="0" smtClean="0"/>
              <a:t> den </a:t>
            </a:r>
            <a:r>
              <a:rPr lang="en-US" dirty="0" err="1" smtClean="0"/>
              <a:t>rekreative</a:t>
            </a:r>
            <a:r>
              <a:rPr lang="en-US" dirty="0" smtClean="0"/>
              <a:t> </a:t>
            </a:r>
            <a:r>
              <a:rPr lang="en-US" dirty="0" err="1" smtClean="0"/>
              <a:t>værdi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habitater</a:t>
            </a:r>
            <a:r>
              <a:rPr lang="en-US" dirty="0" smtClean="0"/>
              <a:t> – </a:t>
            </a:r>
            <a:r>
              <a:rPr lang="en-US" dirty="0" err="1" smtClean="0"/>
              <a:t>hvilket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have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effekt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eksempelvis</a:t>
            </a:r>
            <a:r>
              <a:rPr lang="en-US" dirty="0" smtClean="0"/>
              <a:t> </a:t>
            </a:r>
            <a:r>
              <a:rPr lang="en-US" dirty="0" err="1" smtClean="0"/>
              <a:t>turistindustrien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8856553" y="2367256"/>
            <a:ext cx="551145" cy="36450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/>
          <p:cNvSpPr/>
          <p:nvPr/>
        </p:nvSpPr>
        <p:spPr>
          <a:xfrm>
            <a:off x="9526562" y="2690309"/>
            <a:ext cx="2665438" cy="2817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611895" y="2603097"/>
            <a:ext cx="2567836" cy="4085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dirty="0" err="1"/>
              <a:t>R</a:t>
            </a:r>
            <a:r>
              <a:rPr lang="en-US" sz="1800" dirty="0" err="1" smtClean="0"/>
              <a:t>eduktionen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direkte</a:t>
            </a:r>
            <a:r>
              <a:rPr lang="en-US" sz="1800" dirty="0" smtClean="0"/>
              <a:t> </a:t>
            </a:r>
            <a:r>
              <a:rPr lang="en-US" sz="1800" dirty="0" err="1" smtClean="0"/>
              <a:t>og</a:t>
            </a:r>
            <a:r>
              <a:rPr lang="en-US" sz="1800" dirty="0" smtClean="0"/>
              <a:t> </a:t>
            </a:r>
            <a:r>
              <a:rPr lang="en-US" sz="1800" dirty="0" err="1" smtClean="0"/>
              <a:t>indirekte</a:t>
            </a:r>
            <a:r>
              <a:rPr lang="en-US" sz="1800" dirty="0" smtClean="0"/>
              <a:t> </a:t>
            </a:r>
            <a:r>
              <a:rPr lang="en-US" sz="1800" dirty="0" err="1" smtClean="0"/>
              <a:t>goder</a:t>
            </a:r>
            <a:r>
              <a:rPr lang="en-US" sz="1800" dirty="0" smtClean="0"/>
              <a:t> </a:t>
            </a:r>
            <a:r>
              <a:rPr lang="en-US" sz="1800" dirty="0" err="1" smtClean="0"/>
              <a:t>fra</a:t>
            </a:r>
            <a:r>
              <a:rPr lang="en-US" sz="1800" dirty="0" smtClean="0"/>
              <a:t> </a:t>
            </a:r>
            <a:r>
              <a:rPr lang="en-US" sz="1800" dirty="0" err="1" smtClean="0"/>
              <a:t>økosystemer</a:t>
            </a:r>
            <a:r>
              <a:rPr lang="en-US" sz="1800" dirty="0" smtClean="0"/>
              <a:t> </a:t>
            </a:r>
            <a:r>
              <a:rPr lang="en-US" sz="1800" dirty="0" err="1" smtClean="0"/>
              <a:t>kan</a:t>
            </a:r>
            <a:r>
              <a:rPr lang="en-US" sz="1800" dirty="0" smtClean="0"/>
              <a:t> </a:t>
            </a:r>
            <a:r>
              <a:rPr lang="en-US" sz="1800" dirty="0" err="1" smtClean="0"/>
              <a:t>også</a:t>
            </a:r>
            <a:r>
              <a:rPr lang="en-US" sz="1800" dirty="0" smtClean="0"/>
              <a:t> </a:t>
            </a:r>
            <a:r>
              <a:rPr lang="en-US" sz="1800" dirty="0" err="1" smtClean="0"/>
              <a:t>beskrives</a:t>
            </a:r>
            <a:r>
              <a:rPr lang="en-US" sz="1800" dirty="0" smtClean="0"/>
              <a:t> </a:t>
            </a:r>
            <a:r>
              <a:rPr lang="en-US" sz="1800" dirty="0" err="1" smtClean="0"/>
              <a:t>som</a:t>
            </a:r>
            <a:r>
              <a:rPr lang="en-US" sz="1800" dirty="0" smtClean="0"/>
              <a:t> </a:t>
            </a:r>
            <a:r>
              <a:rPr lang="en-US" sz="1800" dirty="0" err="1" smtClean="0"/>
              <a:t>en</a:t>
            </a:r>
            <a:r>
              <a:rPr lang="en-US" sz="1800" dirty="0" smtClean="0"/>
              <a:t> </a:t>
            </a:r>
            <a:r>
              <a:rPr lang="en-US" sz="1800" dirty="0" err="1" smtClean="0"/>
              <a:t>reduktion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b="1" dirty="0" err="1" smtClean="0"/>
              <a:t>økosystemtjenester</a:t>
            </a:r>
            <a:r>
              <a:rPr lang="en-US" sz="1800" b="1" dirty="0" smtClean="0"/>
              <a:t> </a:t>
            </a:r>
            <a:r>
              <a:rPr lang="en-US" sz="1800" dirty="0" err="1" smtClean="0"/>
              <a:t>fra</a:t>
            </a:r>
            <a:r>
              <a:rPr lang="en-US" sz="1800" dirty="0" smtClean="0"/>
              <a:t> </a:t>
            </a:r>
            <a:r>
              <a:rPr lang="en-US" sz="1800" dirty="0" err="1" smtClean="0"/>
              <a:t>habitatet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41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Hvordan skaber </a:t>
            </a:r>
            <a:r>
              <a:rPr lang="da-DK" dirty="0" err="1" smtClean="0"/>
              <a:t>invasive</a:t>
            </a:r>
            <a:r>
              <a:rPr lang="da-DK" dirty="0" smtClean="0"/>
              <a:t> arter disse problemer i </a:t>
            </a:r>
            <a:r>
              <a:rPr lang="da-DK" b="1" dirty="0" smtClean="0"/>
              <a:t>marine</a:t>
            </a:r>
            <a:r>
              <a:rPr lang="da-DK" dirty="0" smtClean="0"/>
              <a:t> økosystemer?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6585"/>
            <a:ext cx="10515600" cy="421037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Invasive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fortrænge</a:t>
            </a:r>
            <a:r>
              <a:rPr lang="en-US" dirty="0" smtClean="0"/>
              <a:t> </a:t>
            </a:r>
            <a:r>
              <a:rPr lang="en-US" dirty="0" err="1" smtClean="0"/>
              <a:t>hjemmehørende</a:t>
            </a:r>
            <a:r>
              <a:rPr lang="en-US" dirty="0" smtClean="0"/>
              <a:t> </a:t>
            </a:r>
            <a:r>
              <a:rPr lang="en-US" dirty="0" err="1" smtClean="0"/>
              <a:t>arter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eksempelvis</a:t>
            </a:r>
            <a:r>
              <a:rPr lang="en-US" dirty="0" smtClean="0"/>
              <a:t> at </a:t>
            </a:r>
            <a:r>
              <a:rPr lang="en-US" dirty="0" err="1" smtClean="0"/>
              <a:t>overtage</a:t>
            </a:r>
            <a:r>
              <a:rPr lang="en-US" dirty="0" smtClean="0"/>
              <a:t> </a:t>
            </a:r>
            <a:r>
              <a:rPr lang="en-US" dirty="0" err="1" smtClean="0"/>
              <a:t>deres</a:t>
            </a:r>
            <a:r>
              <a:rPr lang="en-US" dirty="0" smtClean="0"/>
              <a:t> niche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habitatet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dermed</a:t>
            </a:r>
            <a:r>
              <a:rPr lang="en-US" dirty="0" smtClean="0"/>
              <a:t> </a:t>
            </a:r>
            <a:r>
              <a:rPr lang="en-US" dirty="0" err="1" smtClean="0"/>
              <a:t>udkonkurrere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(</a:t>
            </a:r>
            <a:r>
              <a:rPr lang="en-US" dirty="0" err="1" smtClean="0"/>
              <a:t>competitiv</a:t>
            </a:r>
            <a:r>
              <a:rPr lang="en-US" dirty="0" smtClean="0"/>
              <a:t> </a:t>
            </a:r>
            <a:r>
              <a:rPr lang="en-US" dirty="0" err="1" smtClean="0"/>
              <a:t>eksklusion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Spise</a:t>
            </a:r>
            <a:r>
              <a:rPr lang="en-US" dirty="0" smtClean="0"/>
              <a:t> de </a:t>
            </a:r>
            <a:r>
              <a:rPr lang="en-US" dirty="0" err="1" smtClean="0"/>
              <a:t>hjemmehørende</a:t>
            </a:r>
            <a:r>
              <a:rPr lang="en-US" dirty="0" smtClean="0"/>
              <a:t> </a:t>
            </a:r>
            <a:r>
              <a:rPr lang="en-US" dirty="0" err="1" smtClean="0"/>
              <a:t>arter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Ændre</a:t>
            </a:r>
            <a:r>
              <a:rPr lang="en-US" dirty="0" smtClean="0"/>
              <a:t> </a:t>
            </a:r>
            <a:r>
              <a:rPr lang="en-US" dirty="0" err="1" smtClean="0"/>
              <a:t>strukturen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habitatet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bliver</a:t>
            </a:r>
            <a:r>
              <a:rPr lang="en-US" dirty="0" smtClean="0"/>
              <a:t> </a:t>
            </a:r>
            <a:r>
              <a:rPr lang="en-US" dirty="0" err="1" smtClean="0"/>
              <a:t>ubeboeligt</a:t>
            </a:r>
            <a:r>
              <a:rPr lang="en-US" dirty="0" smtClean="0"/>
              <a:t> for de </a:t>
            </a:r>
            <a:r>
              <a:rPr lang="en-US" dirty="0" err="1" smtClean="0"/>
              <a:t>hjemmehørende</a:t>
            </a:r>
            <a:r>
              <a:rPr lang="en-US" dirty="0" smtClean="0"/>
              <a:t> </a:t>
            </a:r>
            <a:r>
              <a:rPr lang="en-US" dirty="0" err="1" smtClean="0"/>
              <a:t>arter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Ofte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invasive </a:t>
            </a:r>
            <a:r>
              <a:rPr lang="en-US" dirty="0" err="1" smtClean="0"/>
              <a:t>arter</a:t>
            </a:r>
            <a:r>
              <a:rPr lang="en-US" dirty="0" smtClean="0"/>
              <a:t> </a:t>
            </a:r>
            <a:r>
              <a:rPr lang="en-US" dirty="0" err="1" smtClean="0"/>
              <a:t>ingen</a:t>
            </a:r>
            <a:r>
              <a:rPr lang="en-US" dirty="0" smtClean="0"/>
              <a:t> </a:t>
            </a:r>
            <a:r>
              <a:rPr lang="en-US" dirty="0" err="1" smtClean="0"/>
              <a:t>naturlige</a:t>
            </a:r>
            <a:r>
              <a:rPr lang="en-US" dirty="0" smtClean="0"/>
              <a:t> </a:t>
            </a:r>
            <a:r>
              <a:rPr lang="en-US" dirty="0" err="1" smtClean="0"/>
              <a:t>rovdyr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deres</a:t>
            </a:r>
            <a:r>
              <a:rPr lang="en-US" dirty="0" smtClean="0"/>
              <a:t> </a:t>
            </a:r>
            <a:r>
              <a:rPr lang="en-US" dirty="0" err="1" smtClean="0"/>
              <a:t>nye</a:t>
            </a:r>
            <a:r>
              <a:rPr lang="en-US" dirty="0" smtClean="0"/>
              <a:t> </a:t>
            </a:r>
            <a:r>
              <a:rPr lang="en-US" dirty="0" err="1" smtClean="0"/>
              <a:t>miljø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vil</a:t>
            </a:r>
            <a:r>
              <a:rPr lang="en-US" dirty="0" smtClean="0"/>
              <a:t> </a:t>
            </a:r>
            <a:r>
              <a:rPr lang="en-US" dirty="0" err="1" smtClean="0"/>
              <a:t>derfor</a:t>
            </a:r>
            <a:r>
              <a:rPr lang="en-US" dirty="0" smtClean="0"/>
              <a:t> have </a:t>
            </a:r>
            <a:r>
              <a:rPr lang="en-US" dirty="0" err="1" smtClean="0"/>
              <a:t>mulighed</a:t>
            </a:r>
            <a:r>
              <a:rPr lang="en-US" dirty="0" smtClean="0"/>
              <a:t> for at </a:t>
            </a:r>
            <a:r>
              <a:rPr lang="en-US" dirty="0" err="1" smtClean="0"/>
              <a:t>at</a:t>
            </a:r>
            <a:r>
              <a:rPr lang="en-US" dirty="0" smtClean="0"/>
              <a:t> </a:t>
            </a:r>
            <a:r>
              <a:rPr lang="en-US" dirty="0" err="1" smtClean="0"/>
              <a:t>nå</a:t>
            </a:r>
            <a:r>
              <a:rPr lang="en-US" dirty="0" smtClean="0"/>
              <a:t> </a:t>
            </a:r>
            <a:r>
              <a:rPr lang="en-US" dirty="0" err="1" smtClean="0"/>
              <a:t>høje</a:t>
            </a:r>
            <a:r>
              <a:rPr lang="en-US" dirty="0" smtClean="0"/>
              <a:t> </a:t>
            </a:r>
            <a:r>
              <a:rPr lang="en-US" dirty="0" err="1" smtClean="0"/>
              <a:t>tætheder</a:t>
            </a:r>
            <a:r>
              <a:rPr lang="en-US" dirty="0" smtClean="0"/>
              <a:t>, </a:t>
            </a:r>
            <a:r>
              <a:rPr lang="en-US" dirty="0" err="1" smtClean="0"/>
              <a:t>hvormd</a:t>
            </a:r>
            <a:r>
              <a:rPr lang="en-US" dirty="0" smtClean="0"/>
              <a:t> de </a:t>
            </a:r>
            <a:r>
              <a:rPr lang="en-US" dirty="0" err="1" smtClean="0"/>
              <a:t>tidligere</a:t>
            </a:r>
            <a:r>
              <a:rPr lang="en-US" dirty="0" smtClean="0"/>
              <a:t> </a:t>
            </a:r>
            <a:r>
              <a:rPr lang="en-US" dirty="0" err="1" smtClean="0"/>
              <a:t>nævnte</a:t>
            </a:r>
            <a:r>
              <a:rPr lang="en-US" dirty="0" smtClean="0"/>
              <a:t> </a:t>
            </a:r>
            <a:r>
              <a:rPr lang="en-US" dirty="0" err="1" smtClean="0"/>
              <a:t>problemer</a:t>
            </a:r>
            <a:r>
              <a:rPr lang="en-US" dirty="0" smtClean="0"/>
              <a:t> </a:t>
            </a:r>
            <a:r>
              <a:rPr lang="en-US" dirty="0" err="1" smtClean="0"/>
              <a:t>øges</a:t>
            </a:r>
            <a:r>
              <a:rPr lang="en-US" dirty="0" smtClean="0"/>
              <a:t> for den locale </a:t>
            </a:r>
            <a:r>
              <a:rPr lang="en-US" dirty="0" err="1" smtClean="0"/>
              <a:t>biodiversitet</a:t>
            </a:r>
            <a:r>
              <a:rPr lang="en-US" dirty="0" smtClean="0"/>
              <a:t>, </a:t>
            </a:r>
            <a:r>
              <a:rPr lang="en-US" dirty="0" err="1" smtClean="0"/>
              <a:t>økosystemer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de </a:t>
            </a:r>
            <a:r>
              <a:rPr lang="en-US" dirty="0" err="1" smtClean="0"/>
              <a:t>tjenester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de </a:t>
            </a:r>
            <a:r>
              <a:rPr lang="en-US" dirty="0" err="1" smtClean="0"/>
              <a:t>leverer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vores</a:t>
            </a:r>
            <a:r>
              <a:rPr lang="en-US" dirty="0" smtClean="0"/>
              <a:t> </a:t>
            </a:r>
            <a:r>
              <a:rPr lang="en-US" dirty="0" err="1" smtClean="0"/>
              <a:t>samfund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825" y="0"/>
            <a:ext cx="10515600" cy="1325563"/>
          </a:xfrm>
        </p:spPr>
        <p:txBody>
          <a:bodyPr/>
          <a:lstStyle/>
          <a:p>
            <a:r>
              <a:rPr lang="da-DK" dirty="0" smtClean="0"/>
              <a:t>Eksempler på marine </a:t>
            </a:r>
            <a:r>
              <a:rPr lang="da-DK" dirty="0" err="1" smtClean="0"/>
              <a:t>invasive</a:t>
            </a:r>
            <a:r>
              <a:rPr lang="da-DK" dirty="0" smtClean="0"/>
              <a:t> arter</a:t>
            </a:r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490874"/>
              </p:ext>
            </p:extLst>
          </p:nvPr>
        </p:nvGraphicFramePr>
        <p:xfrm>
          <a:off x="385009" y="1224638"/>
          <a:ext cx="11353104" cy="5306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047">
                  <a:extLst>
                    <a:ext uri="{9D8B030D-6E8A-4147-A177-3AD203B41FA5}">
                      <a16:colId xmlns:a16="http://schemas.microsoft.com/office/drawing/2014/main" val="2492710871"/>
                    </a:ext>
                  </a:extLst>
                </a:gridCol>
                <a:gridCol w="9599057">
                  <a:extLst>
                    <a:ext uri="{9D8B030D-6E8A-4147-A177-3AD203B41FA5}">
                      <a16:colId xmlns:a16="http://schemas.microsoft.com/office/drawing/2014/main" val="4279351454"/>
                    </a:ext>
                  </a:extLst>
                </a:gridCol>
              </a:tblGrid>
              <a:tr h="714818">
                <a:tc>
                  <a:txBody>
                    <a:bodyPr/>
                    <a:lstStyle/>
                    <a:p>
                      <a:r>
                        <a:rPr lang="en-US" sz="2500" noProof="0" dirty="0" err="1" smtClean="0"/>
                        <a:t>Arter</a:t>
                      </a:r>
                      <a:endParaRPr lang="en-US" sz="2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noProof="0" dirty="0" smtClean="0"/>
                        <a:t>Red</a:t>
                      </a:r>
                      <a:r>
                        <a:rPr lang="en-US" sz="2500" baseline="0" noProof="0" dirty="0" smtClean="0"/>
                        <a:t> l</a:t>
                      </a:r>
                      <a:r>
                        <a:rPr lang="en-US" sz="2500" noProof="0" dirty="0" smtClean="0"/>
                        <a:t>ion fish </a:t>
                      </a:r>
                      <a:r>
                        <a:rPr lang="en-US" sz="2500" b="0" i="1" noProof="0" dirty="0" smtClean="0"/>
                        <a:t>(</a:t>
                      </a:r>
                      <a:r>
                        <a:rPr lang="en-US" sz="2500" b="0" i="1" noProof="0" dirty="0" err="1" smtClean="0"/>
                        <a:t>Pterois</a:t>
                      </a:r>
                      <a:r>
                        <a:rPr lang="en-US" sz="2500" b="0" i="1" noProof="0" dirty="0" smtClean="0"/>
                        <a:t> </a:t>
                      </a:r>
                      <a:r>
                        <a:rPr lang="en-US" sz="2500" b="0" i="1" noProof="0" dirty="0" err="1" smtClean="0"/>
                        <a:t>volitans</a:t>
                      </a:r>
                      <a:r>
                        <a:rPr lang="en-US" sz="2500" b="0" i="1" noProof="0" dirty="0" smtClean="0"/>
                        <a:t>)</a:t>
                      </a:r>
                    </a:p>
                    <a:p>
                      <a:pPr algn="l"/>
                      <a:r>
                        <a:rPr lang="en-US" sz="2500" noProof="0" dirty="0" smtClean="0"/>
                        <a:t>Common lion</a:t>
                      </a:r>
                      <a:r>
                        <a:rPr lang="en-US" sz="2500" baseline="0" noProof="0" dirty="0" smtClean="0"/>
                        <a:t> fish / Devil </a:t>
                      </a:r>
                      <a:r>
                        <a:rPr lang="en-US" sz="2500" baseline="0" noProof="0" dirty="0" err="1" smtClean="0"/>
                        <a:t>firefish</a:t>
                      </a:r>
                      <a:r>
                        <a:rPr lang="en-US" sz="2500" baseline="0" noProof="0" dirty="0" smtClean="0"/>
                        <a:t> </a:t>
                      </a:r>
                      <a:r>
                        <a:rPr lang="en-US" sz="2500" b="0" i="1" baseline="0" noProof="0" dirty="0" smtClean="0"/>
                        <a:t>(</a:t>
                      </a:r>
                      <a:r>
                        <a:rPr lang="en-US" sz="2500" b="0" i="1" baseline="0" noProof="0" dirty="0" err="1" smtClean="0"/>
                        <a:t>Pterois</a:t>
                      </a:r>
                      <a:r>
                        <a:rPr lang="en-US" sz="2500" b="0" i="1" baseline="0" noProof="0" dirty="0" smtClean="0"/>
                        <a:t> miles)</a:t>
                      </a:r>
                      <a:endParaRPr lang="en-US" sz="2500" b="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102753"/>
                  </a:ext>
                </a:extLst>
              </a:tr>
              <a:tr h="1710151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Karaktertræk</a:t>
                      </a:r>
                      <a:r>
                        <a:rPr lang="en-US" sz="1800" dirty="0" smtClean="0"/>
                        <a:t>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noProof="0" dirty="0" err="1" smtClean="0"/>
                        <a:t>Svært</a:t>
                      </a:r>
                      <a:r>
                        <a:rPr lang="en-US" sz="1800" noProof="0" dirty="0" smtClean="0"/>
                        <a:t> at se </a:t>
                      </a:r>
                      <a:r>
                        <a:rPr lang="en-US" sz="1800" noProof="0" dirty="0" err="1" smtClean="0"/>
                        <a:t>forskel</a:t>
                      </a:r>
                      <a:r>
                        <a:rPr lang="en-US" sz="1800" noProof="0" dirty="0" smtClean="0"/>
                        <a:t> </a:t>
                      </a:r>
                      <a:r>
                        <a:rPr lang="en-US" sz="1800" noProof="0" dirty="0" err="1" smtClean="0"/>
                        <a:t>på</a:t>
                      </a:r>
                      <a:r>
                        <a:rPr lang="en-US" sz="1800" noProof="0" dirty="0" smtClean="0"/>
                        <a:t> de to </a:t>
                      </a:r>
                      <a:r>
                        <a:rPr lang="en-US" sz="1800" noProof="0" dirty="0" err="1" smtClean="0"/>
                        <a:t>arter</a:t>
                      </a:r>
                      <a:endParaRPr lang="en-US" sz="1800" noProof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noProof="0" dirty="0" smtClean="0"/>
                        <a:t>De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deler</a:t>
                      </a:r>
                      <a:r>
                        <a:rPr lang="en-US" sz="1800" baseline="0" noProof="0" dirty="0" smtClean="0"/>
                        <a:t> de </a:t>
                      </a:r>
                      <a:r>
                        <a:rPr lang="en-US" sz="1800" baseline="0" noProof="0" dirty="0" err="1" smtClean="0"/>
                        <a:t>fleste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karaterer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inklusiv</a:t>
                      </a:r>
                      <a:r>
                        <a:rPr lang="en-US" sz="1800" baseline="0" noProof="0" dirty="0" smtClean="0"/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noProof="0" dirty="0" smtClean="0"/>
                        <a:t>At </a:t>
                      </a:r>
                      <a:r>
                        <a:rPr lang="en-US" sz="1800" baseline="0" noProof="0" dirty="0" err="1" smtClean="0"/>
                        <a:t>være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giftig</a:t>
                      </a:r>
                      <a:endParaRPr lang="en-US" sz="1800" baseline="0" noProof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noProof="0" dirty="0" err="1" smtClean="0"/>
                        <a:t>R</a:t>
                      </a:r>
                      <a:r>
                        <a:rPr lang="en-US" sz="1800" noProof="0" dirty="0" err="1" smtClean="0"/>
                        <a:t>eproduserer</a:t>
                      </a:r>
                      <a:r>
                        <a:rPr lang="en-US" sz="1800" baseline="0" noProof="0" dirty="0" smtClean="0"/>
                        <a:t> sig </a:t>
                      </a:r>
                      <a:r>
                        <a:rPr lang="en-US" sz="1800" baseline="0" noProof="0" dirty="0" err="1" smtClean="0"/>
                        <a:t>hurtigt</a:t>
                      </a:r>
                      <a:endParaRPr lang="en-US" sz="1800" baseline="0" noProof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noProof="0" dirty="0" err="1" smtClean="0"/>
                        <a:t>K</a:t>
                      </a:r>
                      <a:r>
                        <a:rPr lang="en-US" sz="1800" noProof="0" dirty="0" err="1" smtClean="0"/>
                        <a:t>an</a:t>
                      </a:r>
                      <a:r>
                        <a:rPr lang="en-US" sz="1800" noProof="0" dirty="0" smtClean="0"/>
                        <a:t> </a:t>
                      </a:r>
                      <a:r>
                        <a:rPr lang="en-US" sz="1800" noProof="0" dirty="0" err="1" smtClean="0"/>
                        <a:t>spise</a:t>
                      </a:r>
                      <a:r>
                        <a:rPr lang="en-US" sz="1800" noProof="0" dirty="0" smtClean="0"/>
                        <a:t> mange </a:t>
                      </a:r>
                      <a:r>
                        <a:rPr lang="en-US" sz="1800" noProof="0" dirty="0" err="1" smtClean="0"/>
                        <a:t>forskellige</a:t>
                      </a:r>
                      <a:r>
                        <a:rPr lang="en-US" sz="1800" noProof="0" dirty="0" smtClean="0"/>
                        <a:t> slags </a:t>
                      </a:r>
                      <a:r>
                        <a:rPr lang="en-US" sz="1800" noProof="0" dirty="0" err="1" smtClean="0"/>
                        <a:t>små</a:t>
                      </a:r>
                      <a:r>
                        <a:rPr lang="en-US" sz="1800" noProof="0" dirty="0" smtClean="0"/>
                        <a:t> </a:t>
                      </a:r>
                      <a:r>
                        <a:rPr lang="en-US" sz="1800" noProof="0" dirty="0" err="1" smtClean="0"/>
                        <a:t>fisk</a:t>
                      </a:r>
                      <a:endParaRPr lang="en-U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045494"/>
                  </a:ext>
                </a:extLst>
              </a:tr>
              <a:tr h="563639">
                <a:tc>
                  <a:txBody>
                    <a:bodyPr/>
                    <a:lstStyle/>
                    <a:p>
                      <a:r>
                        <a:rPr lang="en-US" sz="1800" noProof="0" dirty="0" err="1" smtClean="0"/>
                        <a:t>Naturlig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udbredelse</a:t>
                      </a:r>
                      <a:r>
                        <a:rPr lang="en-US" sz="1800" baseline="0" noProof="0" dirty="0" smtClean="0"/>
                        <a:t>: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Red lion fish:            Indo </a:t>
                      </a:r>
                      <a:r>
                        <a:rPr lang="en-US" sz="1800" noProof="0" dirty="0" err="1" smtClean="0"/>
                        <a:t>og</a:t>
                      </a:r>
                      <a:r>
                        <a:rPr lang="en-US" sz="1800" noProof="0" dirty="0" smtClean="0"/>
                        <a:t> </a:t>
                      </a:r>
                      <a:r>
                        <a:rPr lang="en-US" sz="1800" noProof="0" dirty="0" err="1" smtClean="0"/>
                        <a:t>vestlige</a:t>
                      </a:r>
                      <a:r>
                        <a:rPr lang="en-US" sz="1800" noProof="0" dirty="0" smtClean="0"/>
                        <a:t> </a:t>
                      </a:r>
                      <a:r>
                        <a:rPr lang="en-US" sz="1800" noProof="0" dirty="0" err="1" smtClean="0"/>
                        <a:t>Stillehav</a:t>
                      </a:r>
                      <a:r>
                        <a:rPr lang="en-US" sz="1800" baseline="0" noProof="0" dirty="0" smtClean="0"/>
                        <a:t>, </a:t>
                      </a:r>
                      <a:r>
                        <a:rPr lang="en-US" sz="1800" baseline="0" noProof="0" dirty="0" err="1" smtClean="0"/>
                        <a:t>fra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det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nordlige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Australien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til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Sydkorea</a:t>
                      </a:r>
                      <a:r>
                        <a:rPr lang="en-US" sz="1800" baseline="0" noProof="0" dirty="0" smtClean="0"/>
                        <a:t> (1-50m)</a:t>
                      </a:r>
                      <a:endParaRPr lang="en-US" sz="1800" noProof="0" dirty="0" smtClean="0"/>
                    </a:p>
                    <a:p>
                      <a:r>
                        <a:rPr lang="en-US" sz="1800" noProof="0" dirty="0" smtClean="0"/>
                        <a:t>Common lion fish:   </a:t>
                      </a:r>
                      <a:r>
                        <a:rPr lang="en-US" sz="1800" noProof="0" dirty="0" err="1" smtClean="0"/>
                        <a:t>Det</a:t>
                      </a:r>
                      <a:r>
                        <a:rPr lang="en-US" sz="1800" noProof="0" dirty="0" smtClean="0"/>
                        <a:t> </a:t>
                      </a:r>
                      <a:r>
                        <a:rPr lang="en-US" sz="1800" noProof="0" dirty="0" err="1" smtClean="0"/>
                        <a:t>Indiske</a:t>
                      </a:r>
                      <a:r>
                        <a:rPr lang="en-US" sz="1800" noProof="0" dirty="0" smtClean="0"/>
                        <a:t> Ocean, </a:t>
                      </a:r>
                      <a:r>
                        <a:rPr lang="en-US" sz="1800" noProof="0" dirty="0" err="1" smtClean="0"/>
                        <a:t>fra</a:t>
                      </a:r>
                      <a:r>
                        <a:rPr lang="en-US" sz="1800" baseline="0" noProof="0" dirty="0" smtClean="0"/>
                        <a:t> den</a:t>
                      </a:r>
                      <a:r>
                        <a:rPr lang="en-US" sz="1800" noProof="0" dirty="0" smtClean="0"/>
                        <a:t> </a:t>
                      </a:r>
                      <a:r>
                        <a:rPr lang="en-US" sz="1800" noProof="0" dirty="0" err="1" smtClean="0"/>
                        <a:t>Persiske</a:t>
                      </a:r>
                      <a:r>
                        <a:rPr lang="en-US" sz="1800" noProof="0" dirty="0" smtClean="0"/>
                        <a:t> Gulf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og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Rødehavet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til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Sydafrika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og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Indonesien</a:t>
                      </a:r>
                      <a:endParaRPr lang="en-U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982361"/>
                  </a:ext>
                </a:extLst>
              </a:tr>
              <a:tr h="563639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Invasive i: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 err="1" smtClean="0"/>
                        <a:t>Begge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arter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er</a:t>
                      </a:r>
                      <a:r>
                        <a:rPr lang="en-US" sz="1800" noProof="0" dirty="0" smtClean="0"/>
                        <a:t> invasive </a:t>
                      </a:r>
                      <a:r>
                        <a:rPr lang="en-US" sz="1800" noProof="0" dirty="0" err="1" smtClean="0"/>
                        <a:t>i</a:t>
                      </a:r>
                      <a:r>
                        <a:rPr lang="en-US" sz="1800" noProof="0" dirty="0" smtClean="0"/>
                        <a:t> </a:t>
                      </a:r>
                      <a:r>
                        <a:rPr lang="en-US" sz="1800" baseline="0" noProof="0" dirty="0" err="1" smtClean="0"/>
                        <a:t>Atlanterhavet</a:t>
                      </a:r>
                      <a:r>
                        <a:rPr lang="en-US" sz="1800" baseline="0" noProof="0" dirty="0" smtClean="0"/>
                        <a:t>, </a:t>
                      </a:r>
                      <a:r>
                        <a:rPr lang="en-US" sz="1800" baseline="0" noProof="0" dirty="0" err="1" smtClean="0"/>
                        <a:t>Caribien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og</a:t>
                      </a:r>
                      <a:r>
                        <a:rPr lang="en-US" sz="1800" baseline="0" noProof="0" dirty="0" smtClean="0"/>
                        <a:t> den </a:t>
                      </a:r>
                      <a:r>
                        <a:rPr lang="en-US" sz="1800" baseline="0" noProof="0" dirty="0" err="1" smtClean="0"/>
                        <a:t>Mexikanske</a:t>
                      </a:r>
                      <a:r>
                        <a:rPr lang="en-US" sz="1800" baseline="0" noProof="0" dirty="0" smtClean="0"/>
                        <a:t> Golf </a:t>
                      </a:r>
                      <a:r>
                        <a:rPr lang="en-US" sz="1800" baseline="0" noProof="0" dirty="0" err="1" smtClean="0"/>
                        <a:t>og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antages</a:t>
                      </a:r>
                      <a:r>
                        <a:rPr lang="en-US" sz="1800" baseline="0" noProof="0" dirty="0" smtClean="0"/>
                        <a:t> at </a:t>
                      </a:r>
                      <a:r>
                        <a:rPr lang="en-US" sz="1800" baseline="0" noProof="0" dirty="0" err="1" smtClean="0"/>
                        <a:t>være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undslupne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fisk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fra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akvarier</a:t>
                      </a:r>
                      <a:r>
                        <a:rPr lang="en-US" sz="1800" baseline="0" noProof="0" dirty="0" smtClean="0"/>
                        <a:t>. Her lever de </a:t>
                      </a:r>
                      <a:r>
                        <a:rPr lang="en-US" sz="1800" baseline="0" noProof="0" dirty="0" err="1" smtClean="0"/>
                        <a:t>også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på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større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dyder</a:t>
                      </a:r>
                      <a:r>
                        <a:rPr lang="en-US" sz="1800" baseline="0" noProof="0" dirty="0" smtClean="0"/>
                        <a:t> end </a:t>
                      </a:r>
                      <a:r>
                        <a:rPr lang="en-US" sz="1800" baseline="0" noProof="0" dirty="0" err="1" smtClean="0"/>
                        <a:t>det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er</a:t>
                      </a:r>
                      <a:r>
                        <a:rPr lang="en-US" sz="1800" baseline="0" noProof="0" dirty="0" smtClean="0"/>
                        <a:t> set </a:t>
                      </a:r>
                      <a:r>
                        <a:rPr lang="en-US" sz="1800" baseline="0" noProof="0" dirty="0" err="1" smtClean="0"/>
                        <a:t>i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deres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hjemmehørende</a:t>
                      </a:r>
                      <a:r>
                        <a:rPr lang="en-US" sz="1800" baseline="0" noProof="0" dirty="0" smtClean="0"/>
                        <a:t> habitat. Den </a:t>
                      </a:r>
                      <a:r>
                        <a:rPr lang="en-US" sz="1800" baseline="0" noProof="0" dirty="0" err="1" smtClean="0"/>
                        <a:t>almindelige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dragefisk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har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også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netop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fundet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vej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til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Middelhavet</a:t>
                      </a:r>
                      <a:r>
                        <a:rPr lang="en-US" sz="1800" baseline="0" noProof="0" dirty="0" smtClean="0"/>
                        <a:t>, </a:t>
                      </a:r>
                      <a:r>
                        <a:rPr lang="en-US" sz="1800" baseline="0" noProof="0" dirty="0" err="1" smtClean="0"/>
                        <a:t>hvor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genetiske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undersøgelser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antyder</a:t>
                      </a:r>
                      <a:r>
                        <a:rPr lang="en-US" sz="1800" baseline="0" noProof="0" dirty="0" smtClean="0"/>
                        <a:t> at den </a:t>
                      </a:r>
                      <a:r>
                        <a:rPr lang="en-US" sz="1800" baseline="0" noProof="0" dirty="0" err="1" smtClean="0"/>
                        <a:t>er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kommet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til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fra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Rødehavet</a:t>
                      </a:r>
                      <a:r>
                        <a:rPr lang="en-US" sz="1800" baseline="0" noProof="0" dirty="0" smtClean="0"/>
                        <a:t> via Suez </a:t>
                      </a:r>
                      <a:r>
                        <a:rPr lang="en-US" sz="1800" baseline="0" noProof="0" dirty="0" err="1" smtClean="0"/>
                        <a:t>kanalen</a:t>
                      </a:r>
                      <a:r>
                        <a:rPr lang="en-US" sz="1800" baseline="0" noProof="0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592727"/>
                  </a:ext>
                </a:extLst>
              </a:tr>
              <a:tr h="563639">
                <a:tc>
                  <a:txBody>
                    <a:bodyPr/>
                    <a:lstStyle/>
                    <a:p>
                      <a:r>
                        <a:rPr lang="en-US" sz="1800" noProof="0" dirty="0" err="1" smtClean="0"/>
                        <a:t>Effekt</a:t>
                      </a:r>
                      <a:r>
                        <a:rPr lang="en-US" sz="1800" noProof="0" dirty="0" smtClean="0"/>
                        <a:t>: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 err="1" smtClean="0"/>
                        <a:t>Spiser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og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udkonkurrerer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oprindelige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arter</a:t>
                      </a:r>
                      <a:r>
                        <a:rPr lang="en-US" sz="1800" noProof="0" dirty="0" smtClean="0"/>
                        <a:t>.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På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nogle</a:t>
                      </a:r>
                      <a:r>
                        <a:rPr lang="en-US" sz="1800" baseline="0" noProof="0" dirty="0" smtClean="0"/>
                        <a:t> rev </a:t>
                      </a:r>
                      <a:r>
                        <a:rPr lang="en-US" sz="1800" baseline="0" noProof="0" dirty="0" err="1" smtClean="0"/>
                        <a:t>har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effekten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været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baseline="0" noProof="0" dirty="0" err="1" smtClean="0"/>
                        <a:t>signifikant</a:t>
                      </a:r>
                      <a:r>
                        <a:rPr lang="en-US" sz="1800" baseline="0" noProof="0" dirty="0" smtClean="0"/>
                        <a:t>.</a:t>
                      </a:r>
                      <a:endParaRPr lang="en-US" sz="1800" noProof="0" dirty="0" smtClean="0"/>
                    </a:p>
                    <a:p>
                      <a:r>
                        <a:rPr lang="en-US" sz="1800" noProof="0" dirty="0" smtClean="0"/>
                        <a:t>Video: PBS (8min) “How Florida is handling invasive lion fish”</a:t>
                      </a:r>
                    </a:p>
                    <a:p>
                      <a:r>
                        <a:rPr lang="en-US" sz="1800" noProof="0" dirty="0" smtClean="0">
                          <a:hlinkClick r:id="rId2"/>
                        </a:rPr>
                        <a:t>https://www.youtube.com/watch?v=CSd7pgvOV3M</a:t>
                      </a:r>
                      <a:endParaRPr lang="en-US" sz="1800" noProof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11338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/>
          <a:stretch/>
        </p:blipFill>
        <p:spPr>
          <a:xfrm>
            <a:off x="8496386" y="2104610"/>
            <a:ext cx="2125684" cy="16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Politisk vilje til at bekæmpe </a:t>
            </a:r>
            <a:r>
              <a:rPr lang="da-DK" dirty="0" err="1" smtClean="0"/>
              <a:t>invasive</a:t>
            </a:r>
            <a:r>
              <a:rPr lang="da-DK" dirty="0" smtClean="0"/>
              <a:t> arter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628870" cy="475953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err="1" smtClean="0">
                <a:latin typeface="Calibri (Body)"/>
              </a:rPr>
              <a:t>Flere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nationale</a:t>
            </a:r>
            <a:r>
              <a:rPr lang="en-US" sz="2400" dirty="0" smtClean="0">
                <a:latin typeface="Calibri (Body)"/>
              </a:rPr>
              <a:t>, </a:t>
            </a:r>
            <a:r>
              <a:rPr lang="en-US" sz="2400" dirty="0" err="1" smtClean="0">
                <a:latin typeface="Calibri (Body)"/>
              </a:rPr>
              <a:t>regionale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og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globale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aftaler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og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lovgivninger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og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aftaler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har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til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formål</a:t>
            </a:r>
            <a:r>
              <a:rPr lang="en-US" sz="2400" dirty="0" smtClean="0">
                <a:latin typeface="Calibri (Body)"/>
              </a:rPr>
              <a:t> at </a:t>
            </a:r>
            <a:r>
              <a:rPr lang="en-US" sz="2400" dirty="0" err="1" smtClean="0">
                <a:latin typeface="Calibri (Body)"/>
              </a:rPr>
              <a:t>adressere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problemet</a:t>
            </a:r>
            <a:r>
              <a:rPr lang="en-US" sz="2400" dirty="0" smtClean="0">
                <a:latin typeface="Calibri (Body)"/>
              </a:rPr>
              <a:t> med invasive </a:t>
            </a:r>
            <a:r>
              <a:rPr lang="en-US" sz="2400" dirty="0" err="1" smtClean="0">
                <a:latin typeface="Calibri (Body)"/>
              </a:rPr>
              <a:t>arter</a:t>
            </a:r>
            <a:r>
              <a:rPr lang="en-US" sz="2400" dirty="0" smtClean="0">
                <a:latin typeface="Calibri (Body)"/>
              </a:rPr>
              <a:t>. Et </a:t>
            </a:r>
            <a:r>
              <a:rPr lang="en-US" sz="2400" dirty="0" err="1" smtClean="0">
                <a:latin typeface="Calibri (Body)"/>
              </a:rPr>
              <a:t>eksempel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er</a:t>
            </a:r>
            <a:r>
              <a:rPr lang="en-US" sz="2400" dirty="0" smtClean="0">
                <a:latin typeface="Calibri (Body)"/>
              </a:rPr>
              <a:t> den </a:t>
            </a:r>
            <a:r>
              <a:rPr lang="en-US" sz="2400" dirty="0" err="1" smtClean="0">
                <a:latin typeface="Calibri (Body)"/>
              </a:rPr>
              <a:t>globale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>
                <a:latin typeface="Calibri (Body)"/>
              </a:rPr>
              <a:t>k</a:t>
            </a:r>
            <a:r>
              <a:rPr lang="en-US" sz="2400" dirty="0" err="1" smtClean="0">
                <a:latin typeface="Calibri (Body)"/>
              </a:rPr>
              <a:t>onvention</a:t>
            </a:r>
            <a:r>
              <a:rPr lang="en-US" sz="2400" dirty="0" smtClean="0">
                <a:latin typeface="Calibri (Body)"/>
              </a:rPr>
              <a:t> for </a:t>
            </a:r>
            <a:r>
              <a:rPr lang="en-US" sz="2400" dirty="0" err="1" smtClean="0">
                <a:latin typeface="Calibri (Body)"/>
              </a:rPr>
              <a:t>Biologisk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Diversitet</a:t>
            </a:r>
            <a:r>
              <a:rPr lang="en-US" sz="2400" dirty="0" smtClean="0">
                <a:latin typeface="Calibri (Body)"/>
              </a:rPr>
              <a:t> (CBD) </a:t>
            </a:r>
            <a:r>
              <a:rPr lang="en-US" sz="2400" dirty="0" err="1" smtClean="0">
                <a:latin typeface="Calibri (Body)"/>
              </a:rPr>
              <a:t>hvor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det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fremhæves</a:t>
            </a:r>
            <a:r>
              <a:rPr lang="en-US" sz="2400" dirty="0" smtClean="0">
                <a:latin typeface="Calibri (Body)"/>
              </a:rPr>
              <a:t> at: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Calibri (Body)"/>
              </a:rPr>
              <a:t>“</a:t>
            </a:r>
            <a:r>
              <a:rPr lang="en-US" sz="2400" b="1" i="1" dirty="0" smtClean="0">
                <a:solidFill>
                  <a:srgbClr val="002060"/>
                </a:solidFill>
                <a:latin typeface="Calibri (Body)"/>
              </a:rPr>
              <a:t>compilation and dissemination of information on alien species </a:t>
            </a:r>
            <a:r>
              <a:rPr lang="en-US" sz="2400" i="1" dirty="0" smtClean="0">
                <a:solidFill>
                  <a:srgbClr val="002060"/>
                </a:solidFill>
                <a:latin typeface="Calibri (Body)"/>
              </a:rPr>
              <a:t>that threaten ecosystems, habitats, or species to be used in the context of any prevention, introduction and mitigation activities</a:t>
            </a:r>
            <a:r>
              <a:rPr lang="en-US" sz="2400" dirty="0" smtClean="0">
                <a:latin typeface="Calibri (Body)"/>
              </a:rPr>
              <a:t>”, and calls for “</a:t>
            </a:r>
            <a:r>
              <a:rPr lang="en-US" sz="2400" i="1" dirty="0" smtClean="0">
                <a:solidFill>
                  <a:srgbClr val="002060"/>
                </a:solidFill>
                <a:latin typeface="Calibri (Body)"/>
              </a:rPr>
              <a:t>further research on the impact of alien invasive species on biological diversity</a:t>
            </a:r>
            <a:r>
              <a:rPr lang="en-US" sz="2400" dirty="0" smtClean="0">
                <a:solidFill>
                  <a:srgbClr val="002060"/>
                </a:solidFill>
                <a:latin typeface="Calibri (Body)"/>
              </a:rPr>
              <a:t>” </a:t>
            </a:r>
            <a:endParaRPr lang="en-US" sz="2400" dirty="0" smtClean="0">
              <a:latin typeface="Calibri (Body)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Calibri (Body)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Calibri (Body)"/>
              </a:rPr>
              <a:t>For at </a:t>
            </a:r>
            <a:r>
              <a:rPr lang="en-US" sz="2400" dirty="0" err="1" smtClean="0">
                <a:latin typeface="Calibri (Body)"/>
              </a:rPr>
              <a:t>implementere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disse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aftaler</a:t>
            </a:r>
            <a:r>
              <a:rPr lang="en-US" sz="2400" dirty="0" smtClean="0">
                <a:latin typeface="Calibri (Body)"/>
              </a:rPr>
              <a:t>, </a:t>
            </a:r>
            <a:r>
              <a:rPr lang="en-US" sz="2400" dirty="0" err="1" smtClean="0">
                <a:latin typeface="Calibri (Body)"/>
              </a:rPr>
              <a:t>formuleres</a:t>
            </a:r>
            <a:r>
              <a:rPr lang="en-US" sz="2400" dirty="0" smtClean="0">
                <a:latin typeface="Calibri (Body)"/>
              </a:rPr>
              <a:t> der </a:t>
            </a:r>
            <a:r>
              <a:rPr lang="en-US" sz="2400" dirty="0" err="1" smtClean="0">
                <a:latin typeface="Calibri (Body)"/>
              </a:rPr>
              <a:t>ofte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en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række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konkrete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mål</a:t>
            </a:r>
            <a:r>
              <a:rPr lang="en-US" sz="2400" dirty="0" smtClean="0">
                <a:latin typeface="Calibri (Body)"/>
              </a:rPr>
              <a:t>, </a:t>
            </a:r>
            <a:r>
              <a:rPr lang="en-US" sz="2400" dirty="0" err="1" smtClean="0">
                <a:latin typeface="Calibri (Body)"/>
              </a:rPr>
              <a:t>som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landene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kan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bruge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til</a:t>
            </a:r>
            <a:r>
              <a:rPr lang="en-US" sz="2400" dirty="0" smtClean="0">
                <a:latin typeface="Calibri (Body)"/>
              </a:rPr>
              <a:t> at </a:t>
            </a:r>
            <a:r>
              <a:rPr lang="en-US" sz="2400" dirty="0" err="1" smtClean="0">
                <a:latin typeface="Calibri (Body)"/>
              </a:rPr>
              <a:t>sigte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efter</a:t>
            </a:r>
            <a:r>
              <a:rPr lang="en-US" sz="2400" dirty="0" smtClean="0">
                <a:latin typeface="Calibri (Body)"/>
              </a:rPr>
              <a:t>. I </a:t>
            </a:r>
            <a:r>
              <a:rPr lang="en-US" sz="2400" dirty="0" err="1" smtClean="0">
                <a:latin typeface="Calibri (Body)"/>
              </a:rPr>
              <a:t>tilfældet</a:t>
            </a:r>
            <a:r>
              <a:rPr lang="en-US" sz="2400" dirty="0" smtClean="0">
                <a:latin typeface="Calibri (Body)"/>
              </a:rPr>
              <a:t> med CBD </a:t>
            </a:r>
            <a:r>
              <a:rPr lang="en-US" sz="2400" dirty="0" err="1" smtClean="0">
                <a:latin typeface="Calibri (Body)"/>
              </a:rPr>
              <a:t>er</a:t>
            </a:r>
            <a:r>
              <a:rPr lang="en-US" sz="2400" dirty="0" smtClean="0">
                <a:latin typeface="Calibri (Body)"/>
              </a:rPr>
              <a:t> der </a:t>
            </a:r>
            <a:r>
              <a:rPr lang="en-US" sz="2400" dirty="0" err="1" smtClean="0">
                <a:latin typeface="Calibri (Body)"/>
              </a:rPr>
              <a:t>opstillet</a:t>
            </a:r>
            <a:r>
              <a:rPr lang="en-US" sz="2400" dirty="0" smtClean="0">
                <a:latin typeface="Calibri (Body)"/>
              </a:rPr>
              <a:t> de </a:t>
            </a:r>
            <a:r>
              <a:rPr lang="en-US" sz="2400" dirty="0" err="1" smtClean="0">
                <a:latin typeface="Calibri (Body)"/>
              </a:rPr>
              <a:t>såkaldte</a:t>
            </a:r>
            <a:r>
              <a:rPr lang="en-US" sz="2400" dirty="0" smtClean="0">
                <a:latin typeface="Calibri (Body)"/>
              </a:rPr>
              <a:t> Aichi </a:t>
            </a:r>
            <a:r>
              <a:rPr lang="en-US" sz="2400" dirty="0" err="1" smtClean="0">
                <a:latin typeface="Calibri (Body)"/>
              </a:rPr>
              <a:t>Biodiversitets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mål</a:t>
            </a:r>
            <a:r>
              <a:rPr lang="en-US" sz="2400" dirty="0" smtClean="0">
                <a:latin typeface="Calibri (Body)"/>
              </a:rPr>
              <a:t>, </a:t>
            </a:r>
            <a:r>
              <a:rPr lang="en-US" sz="2400" dirty="0" err="1" smtClean="0">
                <a:latin typeface="Calibri (Body)"/>
              </a:rPr>
              <a:t>navngivet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efter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det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sted</a:t>
            </a:r>
            <a:r>
              <a:rPr lang="en-US" sz="2400" dirty="0" smtClean="0">
                <a:latin typeface="Calibri (Body)"/>
              </a:rPr>
              <a:t> de </a:t>
            </a:r>
            <a:r>
              <a:rPr lang="en-US" sz="2400" dirty="0" err="1" smtClean="0">
                <a:latin typeface="Calibri (Body)"/>
              </a:rPr>
              <a:t>blev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formuleret</a:t>
            </a:r>
            <a:r>
              <a:rPr lang="en-US" sz="2400" dirty="0" smtClean="0">
                <a:latin typeface="Calibri (Body)"/>
              </a:rPr>
              <a:t>. I </a:t>
            </a:r>
            <a:r>
              <a:rPr lang="en-US" sz="2400" dirty="0" err="1" smtClean="0">
                <a:latin typeface="Calibri (Body)"/>
              </a:rPr>
              <a:t>mål</a:t>
            </a:r>
            <a:r>
              <a:rPr lang="en-US" sz="2400" dirty="0" smtClean="0">
                <a:latin typeface="Calibri (Body)"/>
              </a:rPr>
              <a:t> 9 </a:t>
            </a:r>
            <a:r>
              <a:rPr lang="en-US" sz="2400" dirty="0" err="1" smtClean="0">
                <a:latin typeface="Calibri (Body)"/>
              </a:rPr>
              <a:t>bliver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det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eksempelvis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fastslået</a:t>
            </a:r>
            <a:r>
              <a:rPr lang="en-US" sz="2400" dirty="0" smtClean="0">
                <a:latin typeface="Calibri (Body)"/>
              </a:rPr>
              <a:t> at: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Calibri (Body)"/>
              </a:rPr>
              <a:t>“</a:t>
            </a:r>
            <a:r>
              <a:rPr lang="en-US" sz="2400" i="1" dirty="0">
                <a:solidFill>
                  <a:srgbClr val="002060"/>
                </a:solidFill>
                <a:latin typeface="Calibri (Body)"/>
              </a:rPr>
              <a:t>by 2020, invasive alien </a:t>
            </a:r>
            <a:r>
              <a:rPr lang="en-US" sz="2400" i="1" dirty="0" smtClean="0">
                <a:solidFill>
                  <a:srgbClr val="002060"/>
                </a:solidFill>
                <a:latin typeface="Calibri (Body)"/>
              </a:rPr>
              <a:t>species and </a:t>
            </a:r>
            <a:r>
              <a:rPr lang="en-US" sz="2400" i="1" dirty="0">
                <a:solidFill>
                  <a:srgbClr val="002060"/>
                </a:solidFill>
                <a:latin typeface="Calibri (Body)"/>
              </a:rPr>
              <a:t>pathways are identified and prioritized, </a:t>
            </a:r>
            <a:r>
              <a:rPr lang="en-US" sz="2400" b="1" i="1" dirty="0" smtClean="0">
                <a:solidFill>
                  <a:srgbClr val="002060"/>
                </a:solidFill>
                <a:latin typeface="Calibri (Body)"/>
              </a:rPr>
              <a:t>priority </a:t>
            </a:r>
            <a:r>
              <a:rPr lang="en-US" sz="2400" b="1" i="1" dirty="0">
                <a:solidFill>
                  <a:srgbClr val="002060"/>
                </a:solidFill>
                <a:latin typeface="Calibri (Body)"/>
              </a:rPr>
              <a:t>species are </a:t>
            </a:r>
            <a:r>
              <a:rPr lang="en-US" sz="2400" b="1" i="1" dirty="0" smtClean="0">
                <a:solidFill>
                  <a:srgbClr val="002060"/>
                </a:solidFill>
                <a:latin typeface="Calibri (Body)"/>
              </a:rPr>
              <a:t>controlled </a:t>
            </a:r>
            <a:r>
              <a:rPr lang="en-US" sz="2400" b="1" i="1" dirty="0">
                <a:solidFill>
                  <a:srgbClr val="002060"/>
                </a:solidFill>
                <a:latin typeface="Calibri (Body)"/>
              </a:rPr>
              <a:t>or eradicated</a:t>
            </a:r>
            <a:r>
              <a:rPr lang="en-US" sz="2400" i="1" dirty="0">
                <a:solidFill>
                  <a:srgbClr val="002060"/>
                </a:solidFill>
                <a:latin typeface="Calibri (Body)"/>
              </a:rPr>
              <a:t>, and </a:t>
            </a:r>
            <a:r>
              <a:rPr lang="en-US" sz="2400" i="1" dirty="0" smtClean="0">
                <a:solidFill>
                  <a:srgbClr val="002060"/>
                </a:solidFill>
                <a:latin typeface="Calibri (Body)"/>
              </a:rPr>
              <a:t> measures </a:t>
            </a:r>
            <a:r>
              <a:rPr lang="en-US" sz="2400" i="1" dirty="0">
                <a:solidFill>
                  <a:srgbClr val="002060"/>
                </a:solidFill>
                <a:latin typeface="Calibri (Body)"/>
              </a:rPr>
              <a:t>are in place to manage pathways </a:t>
            </a:r>
            <a:r>
              <a:rPr lang="en-US" sz="2400" i="1" dirty="0" smtClean="0">
                <a:solidFill>
                  <a:srgbClr val="002060"/>
                </a:solidFill>
                <a:latin typeface="Calibri (Body)"/>
              </a:rPr>
              <a:t>to prevent </a:t>
            </a:r>
            <a:r>
              <a:rPr lang="en-US" sz="2400" i="1" dirty="0">
                <a:solidFill>
                  <a:srgbClr val="002060"/>
                </a:solidFill>
                <a:latin typeface="Calibri (Body)"/>
              </a:rPr>
              <a:t>their introduction and establishment</a:t>
            </a:r>
            <a:r>
              <a:rPr lang="en-US" sz="2400" dirty="0">
                <a:latin typeface="Calibri (Body)"/>
              </a:rPr>
              <a:t>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dirty="0" smtClean="0">
                <a:latin typeface="Calibri (Body)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700" dirty="0" smtClean="0">
              <a:latin typeface="Calibri (Body)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7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0207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24350</TotalTime>
  <Words>2373</Words>
  <Application>Microsoft Office PowerPoint</Application>
  <PresentationFormat>Widescreen</PresentationFormat>
  <Paragraphs>190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(Body)</vt:lpstr>
      <vt:lpstr>Calibri Light</vt:lpstr>
      <vt:lpstr>Times New Roman</vt:lpstr>
      <vt:lpstr>Office Theme</vt:lpstr>
      <vt:lpstr>PowerPoint Presentation</vt:lpstr>
      <vt:lpstr>Introduktion (15 min)</vt:lpstr>
      <vt:lpstr>Formålet med øvelsen</vt:lpstr>
      <vt:lpstr>Invasive arter – hvad er det?</vt:lpstr>
      <vt:lpstr>Invasive arter – hvorfor er det vigtigt?</vt:lpstr>
      <vt:lpstr>Invasive arter – hvorfor er det vigtigt?</vt:lpstr>
      <vt:lpstr>Hvordan skaber invasive arter disse problemer i marine økosystemer?</vt:lpstr>
      <vt:lpstr>Eksempler på marine invasive arter</vt:lpstr>
      <vt:lpstr>Politisk vilje til at bekæmpe invasive arter</vt:lpstr>
      <vt:lpstr>Relation til FNs verdensmål</vt:lpstr>
      <vt:lpstr>Hvordan kan man undgå spredningen af ikke-hjemmhørende arter?</vt:lpstr>
      <vt:lpstr>Hvad kan man gøre når ikke-hjemmehørende arter allerede er begyndt at sprede sig?</vt:lpstr>
      <vt:lpstr>Hvad kan man gøre når ikke-hjemmehørende arter allerede er begyndt at sprede sig?</vt:lpstr>
      <vt:lpstr>Case: Den invasive sortmundede kutling i Østersøen</vt:lpstr>
      <vt:lpstr>PowerPoint Presentation</vt:lpstr>
      <vt:lpstr>Hvad ved vi om Østersøen?</vt:lpstr>
      <vt:lpstr>Effekten af sortmundede kutlinger på Østersøens økosystem</vt:lpstr>
      <vt:lpstr>Hvad ved vi om sortmundede kutlinger?</vt:lpstr>
      <vt:lpstr>Mulighed  Hurtig demonstration af fisks biologi (20 min)</vt:lpstr>
      <vt:lpstr>Hvad ved vi om sortmundede kutlinger?</vt:lpstr>
      <vt:lpstr>Hvad ved vi om sortmundede kutlinger?</vt:lpstr>
      <vt:lpstr>KORT PAUSE</vt:lpstr>
      <vt:lpstr>Eksperimentet</vt:lpstr>
      <vt:lpstr>Forskerens eksperiment – din rapport</vt:lpstr>
      <vt:lpstr>Respirometer – konceptuelt design</vt:lpstr>
      <vt:lpstr>Respirometer –  det rigtige eksperiment</vt:lpstr>
      <vt:lpstr>Spørgsmål til at sikre forståelsen </vt:lpstr>
      <vt:lpstr>Resultater  – eksempler på måder at præsentere data om AS ændringer</vt:lpstr>
      <vt:lpstr>PowerPoint Presentation</vt:lpstr>
      <vt:lpstr>PowerPoint Presentation</vt:lpstr>
      <vt:lpstr>Tak 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Riisager-Pedersen</dc:creator>
  <cp:lastModifiedBy>Christian Riisager-Pedersen</cp:lastModifiedBy>
  <cp:revision>164</cp:revision>
  <cp:lastPrinted>2018-08-09T06:45:03Z</cp:lastPrinted>
  <dcterms:created xsi:type="dcterms:W3CDTF">2018-03-06T15:29:12Z</dcterms:created>
  <dcterms:modified xsi:type="dcterms:W3CDTF">2018-08-10T13:05:55Z</dcterms:modified>
</cp:coreProperties>
</file>